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7" r:id="rId2"/>
    <p:sldId id="256" r:id="rId3"/>
    <p:sldId id="288" r:id="rId4"/>
    <p:sldId id="289" r:id="rId5"/>
    <p:sldId id="283" r:id="rId6"/>
    <p:sldId id="290" r:id="rId7"/>
    <p:sldId id="291" r:id="rId8"/>
    <p:sldId id="286" r:id="rId9"/>
    <p:sldId id="292" r:id="rId10"/>
    <p:sldId id="258" r:id="rId11"/>
    <p:sldId id="260" r:id="rId12"/>
    <p:sldId id="261" r:id="rId13"/>
    <p:sldId id="293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94" r:id="rId35"/>
    <p:sldId id="282" r:id="rId36"/>
    <p:sldId id="285" r:id="rId37"/>
    <p:sldId id="295" r:id="rId38"/>
    <p:sldId id="296" r:id="rId39"/>
    <p:sldId id="297" r:id="rId40"/>
    <p:sldId id="298" r:id="rId41"/>
    <p:sldId id="299" r:id="rId42"/>
    <p:sldId id="284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4472C4"/>
    <a:srgbClr val="68A2D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62"/>
    <p:restoredTop sz="76704"/>
  </p:normalViewPr>
  <p:slideViewPr>
    <p:cSldViewPr snapToGrid="0">
      <p:cViewPr varScale="1">
        <p:scale>
          <a:sx n="94" d="100"/>
          <a:sy n="94" d="100"/>
        </p:scale>
        <p:origin x="1528" y="192"/>
      </p:cViewPr>
      <p:guideLst/>
    </p:cSldViewPr>
  </p:slideViewPr>
  <p:notesTextViewPr>
    <p:cViewPr>
      <p:scale>
        <a:sx n="1" d="1"/>
        <a:sy n="1" d="1"/>
      </p:scale>
      <p:origin x="0" y="-328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2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4B9BD5-243C-7F49-B398-42795DDC046F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E6BB26-583A-8C4C-B025-3082F123E8A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1725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Go To:</a:t>
            </a:r>
          </a:p>
          <a:p>
            <a:endParaRPr lang="en-GB" dirty="0"/>
          </a:p>
          <a:p>
            <a:r>
              <a:rPr lang="en-GB" dirty="0" err="1"/>
              <a:t>gitpod.io</a:t>
            </a:r>
            <a:r>
              <a:rPr lang="en-GB" dirty="0"/>
              <a:t>/login </a:t>
            </a:r>
          </a:p>
          <a:p>
            <a:endParaRPr lang="en-GB" dirty="0"/>
          </a:p>
          <a:p>
            <a:r>
              <a:rPr lang="en-GB" dirty="0"/>
              <a:t>Create a new workspace</a:t>
            </a:r>
          </a:p>
          <a:p>
            <a:endParaRPr lang="en-GB" dirty="0"/>
          </a:p>
          <a:p>
            <a:r>
              <a:rPr lang="en-GB" dirty="0"/>
              <a:t>Paste this https://</a:t>
            </a:r>
            <a:r>
              <a:rPr lang="en-GB" dirty="0" err="1"/>
              <a:t>github.com</a:t>
            </a:r>
            <a:r>
              <a:rPr lang="en-GB" dirty="0"/>
              <a:t>/</a:t>
            </a:r>
            <a:r>
              <a:rPr lang="en-GB" dirty="0" err="1"/>
              <a:t>TobyBaril</a:t>
            </a:r>
            <a:r>
              <a:rPr lang="en-GB" dirty="0"/>
              <a:t>/</a:t>
            </a:r>
            <a:r>
              <a:rPr lang="en-GB" dirty="0" err="1"/>
              <a:t>EarlGrey</a:t>
            </a:r>
            <a:r>
              <a:rPr lang="en-GB" dirty="0"/>
              <a:t> as the repository URL</a:t>
            </a:r>
          </a:p>
          <a:p>
            <a:endParaRPr lang="en-GB" dirty="0"/>
          </a:p>
          <a:p>
            <a:r>
              <a:rPr lang="en-GB" dirty="0"/>
              <a:t>Select large resources and continue.</a:t>
            </a:r>
          </a:p>
          <a:p>
            <a:endParaRPr lang="en-GB" dirty="0"/>
          </a:p>
          <a:p>
            <a:r>
              <a:rPr lang="en-GB" dirty="0"/>
              <a:t>The environment will </a:t>
            </a:r>
            <a:r>
              <a:rPr lang="en-GB"/>
              <a:t>configure everything and be ready in ~30 mins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41551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53614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72869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47751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10710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6305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73636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8610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95843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72163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1319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30010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5088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25796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59584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95193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095180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258882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72170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11827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085937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80638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64BDD1-EB6F-44D4-A08D-B44CAD2E083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327580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59891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856903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279597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314455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19989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829709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444381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750953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800111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9828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64BDD1-EB6F-44D4-A08D-B44CAD2E083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355940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181052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67691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43802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6029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4537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8679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6BB26-583A-8C4C-B025-3082F123E8A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79613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E9110-20DB-9F10-DDC5-5BFBA39882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9D926B-AF4B-5A8E-EF45-E6EB3DFAE7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D4A3F-3244-8E33-40C9-35831D448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85E92-01E6-6F4C-883C-48A68ADAB365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DAFFB0-3BAF-C3FB-C516-81DB0AEBE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4DC93-4290-D647-0034-C454F69A3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71C1-B365-4848-A209-C5A42164CA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0599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C04F7-3893-26FF-8768-26C8A1C94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9007EC-FDAF-BD5A-6628-FB414F41C3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925F56-7957-E613-350E-C3A7A736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85E92-01E6-6F4C-883C-48A68ADAB365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562963-ACBE-4F38-013D-200E97076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BBC4C-D9D2-CE48-5928-93D322A41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71C1-B365-4848-A209-C5A42164CA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8225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712F2C-9241-C122-5E92-6F00483672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2D88A0-F4E2-DF08-32D9-1523EA61E8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5975B9-CDEC-4BE8-7BFF-CDE81BD8A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85E92-01E6-6F4C-883C-48A68ADAB365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87155-ED6F-D8ED-37E7-D873A8EA0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0B7744-7166-2D28-8403-73EE3B484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71C1-B365-4848-A209-C5A42164CA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4676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B1582-D8AF-6F08-F08C-4DDE0B058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C5AEF-49B2-B43B-9EB8-BF9F697EFD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9A1C6-9946-0A28-7E61-BDC99F012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85E92-01E6-6F4C-883C-48A68ADAB365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D1467-0840-805F-C6FC-BCAA8EE3F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D0561-9224-7CFD-A07E-921D79CB5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71C1-B365-4848-A209-C5A42164CA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3503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6BCF-96D9-B0D0-8763-C5441FED2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B8141E-81A4-5CF8-A0C5-D911E0B009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3F234-AD91-D99E-255D-DFC867768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85E92-01E6-6F4C-883C-48A68ADAB365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C09401-EFBF-EC95-0700-E98B0E417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0A41AB-7627-AEA8-7C61-AE21BC7C8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71C1-B365-4848-A209-C5A42164CA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8868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3E65D-F0F2-7A84-FCFF-E79E0D801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374D6-C78B-D12D-E839-56F33AB5D5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6298F0-C1F7-39E1-6842-ED1A5028EE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8E9158-701E-B107-B868-12F836B2B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85E92-01E6-6F4C-883C-48A68ADAB365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8C46F-EED1-5D65-768C-211B2F055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3C6B8E-38A0-3CD9-2E96-5E3A47362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71C1-B365-4848-A209-C5A42164CA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7287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D9B66-B720-F5FF-8EF6-380890785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9E7125-C795-F21C-858B-C12E92DB86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E2B78-A377-9FE2-D2B3-77D240ED4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8C404D-7136-181E-F5CD-1F8D9C1A74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17852F-2E0A-CB36-9DF4-62A5B99F6B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0A25E9-BCC9-32B2-B84A-88DC5D36B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85E92-01E6-6F4C-883C-48A68ADAB365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FCE67E-AFAB-292A-687B-C7029A9B5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87CB2C-C730-32FB-1099-54F0110B4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71C1-B365-4848-A209-C5A42164CA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2479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2CD0-5BC2-CAF7-034D-3C895AF59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4210DC-0524-B2F6-7F6C-AB22449A1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85E92-01E6-6F4C-883C-48A68ADAB365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D67503-E339-C8DA-7DB6-26DE269EF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4298DC-A265-117D-09A6-1CDD0B56B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71C1-B365-4848-A209-C5A42164CA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0456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B8423C-7504-61DB-8A08-63C780538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85E92-01E6-6F4C-883C-48A68ADAB365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670C38-49E5-7218-9CE1-05806E9A6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27F892-E385-A69F-9F06-78710BEED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71C1-B365-4848-A209-C5A42164CA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2166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71710-FA25-FAED-49FA-56ADB4962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6BC05E-F66F-E2FD-94F1-4C795FF37A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DDDD41-84E3-FF71-ADCB-F8F5272958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F65D90-3086-DF78-894D-387081010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85E92-01E6-6F4C-883C-48A68ADAB365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6C8BC4-B379-3654-A8F0-F12EF99C8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DEB575-BA46-ABBA-3913-6A0BB55EA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71C1-B365-4848-A209-C5A42164CA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5341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B8209-1D78-705F-D735-C111A08EC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FAE423-C351-2E32-36CA-D88342025D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30EE7D-3BE4-1B9B-55A0-057622BF97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6F0371-6BBF-129F-FB89-57720D72D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85E92-01E6-6F4C-883C-48A68ADAB365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2BE27E-F82F-20E8-FFB2-286937C76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041D66-3DF3-9490-F01D-6ADD40FDC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671C1-B365-4848-A209-C5A42164CA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5040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BAA4DE-1CF3-9E95-4DC0-3489797EE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6EA2DF-8AE8-C190-1EC1-55F70209D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3369E2-CC5F-2A49-8F59-65D3F115A2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585E92-01E6-6F4C-883C-48A68ADAB365}" type="datetimeFigureOut">
              <a:rPr lang="en-GB" smtClean="0"/>
              <a:t>27/02/2024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74473C-9C99-3494-8B41-F31E3E02BB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813A38-273D-829A-6A5E-40D24347B5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671C1-B365-4848-A209-C5A42164CAAB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DD1B98-73C4-8E5A-DF2B-5ABC19CAE458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50000"/>
          </a:blip>
          <a:stretch>
            <a:fillRect/>
          </a:stretch>
        </p:blipFill>
        <p:spPr>
          <a:xfrm rot="19508221">
            <a:off x="6096000" y="3519764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627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badi" panose="020B0604020104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badi Extra Light" panose="020B02040201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badi Extra Light" panose="020B0204020104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badi Extra Light" panose="020B0204020104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badi Extra Light" panose="020B0204020104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badi Extra Light" panose="020B0204020104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iccw/repeatcraftp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nzalezLab/MCHelper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clemgoub/TE-Aid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1101/2023.10.17.562682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0.png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3.png"/><Relationship Id="rId5" Type="http://schemas.openxmlformats.org/officeDocument/2006/relationships/hyperlink" Target="https://github.com/TobyBaril/EarlGrey" TargetMode="External"/><Relationship Id="rId10" Type="http://schemas.openxmlformats.org/officeDocument/2006/relationships/image" Target="../media/image18.jpeg"/><Relationship Id="rId4" Type="http://schemas.openxmlformats.org/officeDocument/2006/relationships/hyperlink" Target="https://github.com/TobyBaril" TargetMode="External"/><Relationship Id="rId9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AAA40-84AE-CF95-0F80-B09B1D89B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Getting Started – Please do this before the workshop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A3FF20-D4FF-1331-4A5A-95A4EAABF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1960" y="1690688"/>
            <a:ext cx="6068079" cy="4244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405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D6268-316A-73F0-3036-811821A98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make another TE annotation pipeline?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379CB-EF29-A5BD-8591-82BE0D3393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There are over 115 TE detection tools currently available</a:t>
            </a:r>
          </a:p>
          <a:p>
            <a:r>
              <a:rPr lang="en-GB" dirty="0"/>
              <a:t>Three main types:</a:t>
            </a:r>
          </a:p>
          <a:p>
            <a:pPr lvl="1"/>
            <a:r>
              <a:rPr lang="en-GB" dirty="0"/>
              <a:t>Library-Based (</a:t>
            </a:r>
            <a:r>
              <a:rPr lang="en-GB" dirty="0" err="1"/>
              <a:t>RepeatMasker</a:t>
            </a:r>
            <a:r>
              <a:rPr lang="en-GB" dirty="0"/>
              <a:t>)</a:t>
            </a:r>
          </a:p>
          <a:p>
            <a:pPr lvl="1"/>
            <a:r>
              <a:rPr lang="en-GB" i="1" dirty="0"/>
              <a:t>De-novo</a:t>
            </a:r>
            <a:r>
              <a:rPr lang="en-GB" dirty="0"/>
              <a:t> (</a:t>
            </a:r>
            <a:r>
              <a:rPr lang="en-GB" dirty="0" err="1"/>
              <a:t>RepeatModeler</a:t>
            </a:r>
            <a:r>
              <a:rPr lang="en-GB" dirty="0"/>
              <a:t>, RepeatModeler2, REPET)</a:t>
            </a:r>
          </a:p>
          <a:p>
            <a:pPr lvl="1"/>
            <a:r>
              <a:rPr lang="en-GB" dirty="0"/>
              <a:t>Structure-Based (</a:t>
            </a:r>
            <a:r>
              <a:rPr lang="en-GB" dirty="0" err="1"/>
              <a:t>LTRHarvest</a:t>
            </a:r>
            <a:r>
              <a:rPr lang="en-GB" dirty="0"/>
              <a:t>, LTR-FINDER)</a:t>
            </a:r>
          </a:p>
          <a:p>
            <a:r>
              <a:rPr lang="en-GB" dirty="0"/>
              <a:t>Most tools have been developed for specific purposes</a:t>
            </a:r>
          </a:p>
          <a:p>
            <a:r>
              <a:rPr lang="en-GB" dirty="0"/>
              <a:t>Variable standards</a:t>
            </a:r>
          </a:p>
          <a:p>
            <a:pPr lvl="1"/>
            <a:r>
              <a:rPr lang="en-GB" i="1" dirty="0"/>
              <a:t>“I just need to mask TEs so I can annotate genes”</a:t>
            </a:r>
            <a:endParaRPr lang="en-GB" dirty="0"/>
          </a:p>
          <a:p>
            <a:pPr lvl="1"/>
            <a:r>
              <a:rPr lang="en-GB" i="1" dirty="0"/>
              <a:t>“I want to accurately classify the TE repertoire in this genome”</a:t>
            </a:r>
            <a:endParaRPr lang="en-GB" dirty="0"/>
          </a:p>
          <a:p>
            <a:pPr lvl="1"/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1356673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D6268-316A-73F0-3036-811821A98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make another TE annotation pipeline?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379CB-EF29-A5BD-8591-82BE0D3393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RepeatMasker</a:t>
            </a:r>
            <a:r>
              <a:rPr lang="en-GB" dirty="0"/>
              <a:t> was initially designed to improve downstream gene annotation</a:t>
            </a:r>
          </a:p>
          <a:p>
            <a:r>
              <a:rPr lang="en-GB" dirty="0"/>
              <a:t>Paywalls!</a:t>
            </a:r>
          </a:p>
          <a:p>
            <a:pPr lvl="1"/>
            <a:r>
              <a:rPr lang="en-GB" dirty="0" err="1"/>
              <a:t>Repbase</a:t>
            </a:r>
            <a:r>
              <a:rPr lang="en-GB" dirty="0"/>
              <a:t> is expensive</a:t>
            </a:r>
          </a:p>
          <a:p>
            <a:pPr lvl="1"/>
            <a:r>
              <a:rPr lang="en-GB" dirty="0" err="1"/>
              <a:t>Dfam</a:t>
            </a:r>
            <a:r>
              <a:rPr lang="en-GB" dirty="0"/>
              <a:t> is improving rapidly</a:t>
            </a:r>
          </a:p>
          <a:p>
            <a:pPr lvl="2"/>
            <a:r>
              <a:rPr lang="en-GB" dirty="0"/>
              <a:t>Issues with curation</a:t>
            </a:r>
          </a:p>
          <a:p>
            <a:r>
              <a:rPr lang="en-GB" i="1" dirty="0"/>
              <a:t>De-novo</a:t>
            </a:r>
            <a:r>
              <a:rPr lang="en-GB" dirty="0"/>
              <a:t> tools face some challenges</a:t>
            </a:r>
          </a:p>
          <a:p>
            <a:pPr lvl="1"/>
            <a:r>
              <a:rPr lang="en-GB" i="1" dirty="0"/>
              <a:t>“</a:t>
            </a:r>
            <a:r>
              <a:rPr lang="en-GB" dirty="0"/>
              <a:t>Unknown”</a:t>
            </a:r>
          </a:p>
          <a:p>
            <a:r>
              <a:rPr lang="en-GB" dirty="0"/>
              <a:t>Fragmented TE annotations</a:t>
            </a:r>
          </a:p>
          <a:p>
            <a:pPr lvl="1"/>
            <a:r>
              <a:rPr lang="en-GB" dirty="0"/>
              <a:t>A single TE annotated as </a:t>
            </a:r>
            <a:r>
              <a:rPr lang="en-GB" i="1" dirty="0"/>
              <a:t>n</a:t>
            </a:r>
            <a:r>
              <a:rPr lang="en-GB" dirty="0"/>
              <a:t> separate elements</a:t>
            </a:r>
          </a:p>
          <a:p>
            <a:pPr lvl="1"/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744604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1106B-BCC3-33DB-4112-4C52BA75C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aims of Earl Grey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B4C63-2462-4EBA-DABE-9115ADDFA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User-friendly to install and run</a:t>
            </a:r>
          </a:p>
          <a:p>
            <a:pPr lvl="1"/>
            <a:r>
              <a:rPr lang="en-GB" dirty="0"/>
              <a:t>Provide install options for [most] situations</a:t>
            </a:r>
          </a:p>
          <a:p>
            <a:r>
              <a:rPr lang="en-GB" dirty="0"/>
              <a:t>Facilitate improved automatic TE annotation</a:t>
            </a:r>
          </a:p>
          <a:p>
            <a:pPr lvl="1"/>
            <a:r>
              <a:rPr lang="en-GB" dirty="0"/>
              <a:t>Not replacing manual curation, but trying to help close the gap</a:t>
            </a:r>
          </a:p>
          <a:p>
            <a:r>
              <a:rPr lang="en-GB" dirty="0"/>
              <a:t>Meet the challenges of TE annotation</a:t>
            </a:r>
          </a:p>
          <a:p>
            <a:pPr lvl="1"/>
            <a:r>
              <a:rPr lang="en-GB" dirty="0"/>
              <a:t>Define TE boundaries</a:t>
            </a:r>
          </a:p>
          <a:p>
            <a:pPr lvl="1"/>
            <a:r>
              <a:rPr lang="en-GB" dirty="0"/>
              <a:t>Reduce TE annotation fragmentation</a:t>
            </a:r>
          </a:p>
          <a:p>
            <a:r>
              <a:rPr lang="en-GB" dirty="0"/>
              <a:t>Not dependent on premium databases</a:t>
            </a:r>
          </a:p>
          <a:p>
            <a:pPr lvl="1"/>
            <a:r>
              <a:rPr lang="en-GB" dirty="0"/>
              <a:t>Science for all!</a:t>
            </a:r>
          </a:p>
          <a:p>
            <a:r>
              <a:rPr lang="en-GB" dirty="0"/>
              <a:t>Fully automated from start to finish</a:t>
            </a:r>
          </a:p>
          <a:p>
            <a:r>
              <a:rPr lang="en-GB" dirty="0"/>
              <a:t>Multithreaded and [relatively] fast</a:t>
            </a:r>
          </a:p>
        </p:txBody>
      </p:sp>
    </p:spTree>
    <p:extLst>
      <p:ext uri="{BB962C8B-B14F-4D97-AF65-F5344CB8AC3E}">
        <p14:creationId xmlns:p14="http://schemas.microsoft.com/office/powerpoint/2010/main" val="2348401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690C4-B191-FD2A-CCE3-04198CC1F0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07912"/>
            <a:ext cx="9144000" cy="846476"/>
          </a:xfrm>
        </p:spPr>
        <p:txBody>
          <a:bodyPr>
            <a:normAutofit/>
          </a:bodyPr>
          <a:lstStyle/>
          <a:p>
            <a:r>
              <a:rPr lang="en-GB" sz="5400" dirty="0"/>
              <a:t>What does Earl Grey do?</a:t>
            </a: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36128D4E-0097-B4DE-0519-A9B0BA4422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93" t="27279" r="42712" b="16666"/>
          <a:stretch/>
        </p:blipFill>
        <p:spPr>
          <a:xfrm rot="16200000">
            <a:off x="4838574" y="1362418"/>
            <a:ext cx="3041794" cy="304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050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78333-600D-7622-7111-7A739D3E1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Pipeline: An Overview</a:t>
            </a:r>
          </a:p>
        </p:txBody>
      </p:sp>
      <p:pic>
        <p:nvPicPr>
          <p:cNvPr id="48" name="Picture 47" descr="A diagram of a process&#10;&#10;Description automatically generated">
            <a:extLst>
              <a:ext uri="{FF2B5EF4-FFF2-40B4-BE49-F238E27FC236}">
                <a16:creationId xmlns:a16="http://schemas.microsoft.com/office/drawing/2014/main" id="{4226330C-70D2-C7F2-B12F-CAC4E9477B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9889" y="1288296"/>
            <a:ext cx="5612221" cy="556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1072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672CA-FE4C-7152-87ED-9E9A6EFDE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 Preparation of input genome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F951D-65D3-A632-26BA-802E755D6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Back up original genome </a:t>
            </a:r>
            <a:r>
              <a:rPr lang="en-GB" dirty="0" err="1"/>
              <a:t>fasta</a:t>
            </a:r>
            <a:r>
              <a:rPr lang="en-GB" dirty="0"/>
              <a:t> file</a:t>
            </a:r>
          </a:p>
          <a:p>
            <a:pPr marL="0" indent="0">
              <a:buNone/>
            </a:pPr>
            <a:endParaRPr lang="en-GB" dirty="0"/>
          </a:p>
          <a:p>
            <a:pPr marL="457200" lvl="1" indent="0" algn="ctr">
              <a:buNone/>
            </a:pP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/workspace/NC_045808_EarlWorkshop.fasta.bak.gz</a:t>
            </a:r>
          </a:p>
          <a:p>
            <a:pPr marL="457200" lvl="1" indent="0" algn="ctr">
              <a:buNone/>
            </a:pPr>
            <a:endParaRPr lang="en-GB" dirty="0"/>
          </a:p>
          <a:p>
            <a:r>
              <a:rPr lang="en-GB" dirty="0"/>
              <a:t>Replace long header names and create dictionary</a:t>
            </a:r>
          </a:p>
          <a:p>
            <a:endParaRPr lang="en-GB" dirty="0"/>
          </a:p>
          <a:p>
            <a:pPr marL="457200" lvl="1" indent="0" algn="ctr">
              <a:buNone/>
            </a:pPr>
            <a:r>
              <a:rPr lang="en-GB" dirty="0">
                <a:cs typeface="Consolas" panose="020B0609020204030204" pitchFamily="49" charset="0"/>
              </a:rPr>
              <a:t>&gt;originalHeaderName123	&gt;</a:t>
            </a:r>
            <a:r>
              <a:rPr lang="en-GB" dirty="0" err="1">
                <a:cs typeface="Consolas" panose="020B0609020204030204" pitchFamily="49" charset="0"/>
              </a:rPr>
              <a:t>ctg_n</a:t>
            </a:r>
            <a:endParaRPr lang="en-GB" dirty="0">
              <a:cs typeface="Consolas" panose="020B0609020204030204" pitchFamily="49" charset="0"/>
            </a:endParaRPr>
          </a:p>
          <a:p>
            <a:pPr marL="457200" lvl="1" indent="0" algn="ctr">
              <a:buNone/>
            </a:pPr>
            <a:endParaRPr lang="en-GB" dirty="0"/>
          </a:p>
          <a:p>
            <a:pPr marL="457200" lvl="1" indent="0" algn="ctr">
              <a:buNone/>
            </a:pP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/workspace/NC_045808_EarlWorkshop.fasta.dict</a:t>
            </a:r>
          </a:p>
          <a:p>
            <a:pPr marL="457200" lvl="1" indent="0" algn="ctr">
              <a:buNone/>
            </a:pPr>
            <a:endParaRPr lang="en-GB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dirty="0"/>
              <a:t>Replace ambiguous IUPAC codes with </a:t>
            </a:r>
            <a:r>
              <a:rPr lang="en-GB" b="1" dirty="0"/>
              <a:t>N</a:t>
            </a:r>
            <a:endParaRPr lang="en-GB" dirty="0"/>
          </a:p>
          <a:p>
            <a:pPr lvl="1"/>
            <a:r>
              <a:rPr lang="en-GB" dirty="0"/>
              <a:t>Maintain compatibility will all tools, including </a:t>
            </a:r>
            <a:r>
              <a:rPr lang="en-GB" dirty="0" err="1"/>
              <a:t>RepeatMasker</a:t>
            </a:r>
            <a:endParaRPr lang="en-GB" dirty="0"/>
          </a:p>
          <a:p>
            <a:pPr lvl="1"/>
            <a:endParaRPr lang="en-GB" dirty="0"/>
          </a:p>
          <a:p>
            <a:pPr marL="457200" lvl="1" indent="0" algn="ctr">
              <a:buNone/>
            </a:pP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/workspace/NC_045808_EarlWorkshop.fasta.prep</a:t>
            </a:r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8297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A3E17-5DED-145C-E093-4ED78FF2F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2. [OPTIONAL] Masking of known repeats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F1C55-17D5-8762-DBD1-3E1854AD4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Known repeats are identified and masked in the input genome</a:t>
            </a:r>
          </a:p>
          <a:p>
            <a:pPr lvl="1"/>
            <a:r>
              <a:rPr lang="en-GB" dirty="0"/>
              <a:t>Specified with the </a:t>
            </a:r>
            <a:r>
              <a:rPr lang="en-GB" sz="1900" dirty="0">
                <a:latin typeface="Consolas" panose="020B0609020204030204" pitchFamily="49" charset="0"/>
                <a:cs typeface="Consolas" panose="020B0609020204030204" pitchFamily="49" charset="0"/>
              </a:rPr>
              <a:t>–r</a:t>
            </a:r>
            <a:r>
              <a:rPr lang="en-GB" dirty="0"/>
              <a:t> flag (</a:t>
            </a:r>
            <a:r>
              <a:rPr lang="en-GB" dirty="0" err="1"/>
              <a:t>e.g</a:t>
            </a:r>
            <a:r>
              <a:rPr lang="en-GB" dirty="0"/>
              <a:t> </a:t>
            </a:r>
            <a:r>
              <a:rPr lang="en-GB" sz="1900" dirty="0">
                <a:latin typeface="Consolas" panose="020B0609020204030204" pitchFamily="49" charset="0"/>
                <a:cs typeface="Consolas" panose="020B0609020204030204" pitchFamily="49" charset="0"/>
              </a:rPr>
              <a:t>–r lepidoptera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Specific with the </a:t>
            </a:r>
            <a:r>
              <a:rPr lang="en-GB" sz="1900" dirty="0">
                <a:latin typeface="Consolas" panose="020B0609020204030204" pitchFamily="49" charset="0"/>
                <a:cs typeface="Consolas" panose="020B0609020204030204" pitchFamily="49" charset="0"/>
              </a:rPr>
              <a:t>–l</a:t>
            </a:r>
            <a:r>
              <a:rPr lang="en-GB" dirty="0"/>
              <a:t> flag (</a:t>
            </a:r>
            <a:r>
              <a:rPr lang="en-GB" dirty="0" err="1"/>
              <a:t>e.g</a:t>
            </a:r>
            <a:r>
              <a:rPr lang="en-GB" dirty="0"/>
              <a:t> </a:t>
            </a:r>
            <a:r>
              <a:rPr lang="en-GB" sz="1900" dirty="0">
                <a:latin typeface="Consolas" panose="020B0609020204030204" pitchFamily="49" charset="0"/>
                <a:cs typeface="Consolas" panose="020B0609020204030204" pitchFamily="49" charset="0"/>
              </a:rPr>
              <a:t>-l /workspace/</a:t>
            </a:r>
            <a:r>
              <a:rPr lang="en-GB" sz="1900" dirty="0" err="1">
                <a:latin typeface="Consolas" panose="020B0609020204030204" pitchFamily="49" charset="0"/>
                <a:cs typeface="Consolas" panose="020B0609020204030204" pitchFamily="49" charset="0"/>
              </a:rPr>
              <a:t>existingCustomLibrary.fasta</a:t>
            </a:r>
            <a:r>
              <a:rPr lang="en-GB" dirty="0"/>
              <a:t>)</a:t>
            </a:r>
          </a:p>
          <a:p>
            <a:r>
              <a:rPr lang="en-GB" b="1" dirty="0"/>
              <a:t>Use Cases:</a:t>
            </a:r>
          </a:p>
          <a:p>
            <a:pPr lvl="1"/>
            <a:r>
              <a:rPr lang="en-GB" dirty="0"/>
              <a:t>“I have a manually-curated library for a sister species, and I want to see what is new”</a:t>
            </a:r>
          </a:p>
          <a:p>
            <a:pPr lvl="1"/>
            <a:r>
              <a:rPr lang="en-GB" dirty="0"/>
              <a:t>Serial annotation to gradually build a representative library</a:t>
            </a:r>
          </a:p>
          <a:p>
            <a:r>
              <a:rPr lang="en-GB" b="1" dirty="0"/>
              <a:t>Bad Use Cases:</a:t>
            </a:r>
          </a:p>
          <a:p>
            <a:pPr lvl="1"/>
            <a:r>
              <a:rPr lang="en-GB" dirty="0"/>
              <a:t>“I want to speed up annotation, and there is a library for this distantly related species. They must share some stuff, right?”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FDB027-A322-299F-29C7-93F5162E8A8A}"/>
              </a:ext>
            </a:extLst>
          </p:cNvPr>
          <p:cNvSpPr txBox="1"/>
          <p:nvPr/>
        </p:nvSpPr>
        <p:spPr>
          <a:xfrm>
            <a:off x="2422280" y="6311900"/>
            <a:ext cx="73474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/workspace/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monarchDemo_EarlGrey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monarchDemo_RepeatMasker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9753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A3E17-5DED-145C-E093-4ED78FF2F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3. </a:t>
            </a:r>
            <a:r>
              <a:rPr lang="en-GB" i="1" dirty="0"/>
              <a:t>De-novo</a:t>
            </a:r>
            <a:r>
              <a:rPr lang="en-GB" dirty="0"/>
              <a:t> TE Identification</a:t>
            </a:r>
            <a:endParaRPr lang="en-GB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F1C55-17D5-8762-DBD1-3E1854AD4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RepeatModeler2 is used for </a:t>
            </a:r>
            <a:r>
              <a:rPr lang="en-GB" i="1" dirty="0"/>
              <a:t>de-novo</a:t>
            </a:r>
            <a:r>
              <a:rPr lang="en-GB" dirty="0"/>
              <a:t> TE identification</a:t>
            </a:r>
          </a:p>
          <a:p>
            <a:pPr lvl="1"/>
            <a:r>
              <a:rPr lang="en-GB" dirty="0"/>
              <a:t>Provides the starting point on which Earl Grey aims to improve</a:t>
            </a:r>
          </a:p>
          <a:p>
            <a:pPr lvl="1"/>
            <a:r>
              <a:rPr lang="en-GB" dirty="0"/>
              <a:t>Rate limiting step</a:t>
            </a:r>
          </a:p>
          <a:p>
            <a:r>
              <a:rPr lang="en-GB" b="1" dirty="0"/>
              <a:t>Input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Prepared input genome </a:t>
            </a:r>
            <a:r>
              <a:rPr lang="en-GB" dirty="0" err="1"/>
              <a:t>fasta</a:t>
            </a:r>
            <a:r>
              <a:rPr lang="en-GB" dirty="0"/>
              <a:t> (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/workspace/NC_045808_EarlWorkshop.fasta.prep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Hard-masked prepared input genome (if optional initial mask is performed)</a:t>
            </a:r>
          </a:p>
          <a:p>
            <a:r>
              <a:rPr lang="en-GB" dirty="0"/>
              <a:t>All-by-all genome alignment to identify repetitive sequences</a:t>
            </a:r>
          </a:p>
          <a:p>
            <a:r>
              <a:rPr lang="en-GB" b="1" dirty="0"/>
              <a:t>Output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TE consensus library: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rnd-n_family-n#TE_Classification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205532-6B77-FE5C-2EAC-698B610C1427}"/>
              </a:ext>
            </a:extLst>
          </p:cNvPr>
          <p:cNvSpPr txBox="1"/>
          <p:nvPr/>
        </p:nvSpPr>
        <p:spPr>
          <a:xfrm>
            <a:off x="2354140" y="6308209"/>
            <a:ext cx="7483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/workspace/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monarchDemo_EarlGrey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monarchDemo_RepeatModeler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9453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A3E17-5DED-145C-E093-4ED78FF2F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 Verifying RepeatModeler2 runs</a:t>
            </a:r>
            <a:endParaRPr lang="en-GB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F1C55-17D5-8762-DBD1-3E1854AD4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RepeatModeler2 can fail when annotating certain genome assemblies</a:t>
            </a:r>
          </a:p>
          <a:p>
            <a:pPr lvl="1"/>
            <a:r>
              <a:rPr lang="en-GB" dirty="0" err="1"/>
              <a:t>E.g</a:t>
            </a:r>
            <a:r>
              <a:rPr lang="en-GB" dirty="0"/>
              <a:t> </a:t>
            </a:r>
            <a:r>
              <a:rPr lang="en-GB" i="1" dirty="0"/>
              <a:t>Drosophila </a:t>
            </a:r>
            <a:r>
              <a:rPr lang="en-GB" i="1" dirty="0" err="1"/>
              <a:t>melanongaster</a:t>
            </a:r>
            <a:endParaRPr lang="en-GB" i="1" dirty="0"/>
          </a:p>
          <a:p>
            <a:r>
              <a:rPr lang="en-GB" dirty="0"/>
              <a:t>If RepeatModeler2 is found to have finished unsuccessfully, it is restarted with a reduced stage number</a:t>
            </a:r>
          </a:p>
          <a:p>
            <a:pPr lvl="1"/>
            <a:r>
              <a:rPr lang="en-GB" dirty="0"/>
              <a:t>Iteratively until RepeatModeler2 succeeds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5C8B17-72C5-7029-F9FC-ABA95E6C5EF1}"/>
              </a:ext>
            </a:extLst>
          </p:cNvPr>
          <p:cNvSpPr txBox="1"/>
          <p:nvPr/>
        </p:nvSpPr>
        <p:spPr>
          <a:xfrm>
            <a:off x="2354140" y="6308209"/>
            <a:ext cx="7483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/workspace/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monarchDemo_EarlGrey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monarchDemo_RepeatModeler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09468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A3E17-5DED-145C-E093-4ED78FF2F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 BEAT – Blast, Extend, Align, Trim</a:t>
            </a:r>
            <a:endParaRPr lang="en-GB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F1C55-17D5-8762-DBD1-3E1854AD4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Implemented in the </a:t>
            </a:r>
            <a:r>
              <a:rPr lang="en-GB" dirty="0" err="1"/>
              <a:t>TEstrainer</a:t>
            </a:r>
            <a:r>
              <a:rPr lang="en-GB" dirty="0"/>
              <a:t> module of Earl Grey</a:t>
            </a:r>
          </a:p>
          <a:p>
            <a:pPr lvl="1"/>
            <a:r>
              <a:rPr lang="en-GB" dirty="0"/>
              <a:t>BEAT</a:t>
            </a:r>
          </a:p>
          <a:p>
            <a:pPr lvl="1"/>
            <a:r>
              <a:rPr lang="en-GB" dirty="0"/>
              <a:t>Satellite and tandem repeat detection</a:t>
            </a:r>
          </a:p>
          <a:p>
            <a:pPr lvl="1"/>
            <a:r>
              <a:rPr lang="en-GB" dirty="0"/>
              <a:t>Reclassification of TE consensus sequences</a:t>
            </a:r>
          </a:p>
          <a:p>
            <a:r>
              <a:rPr lang="en-GB" dirty="0"/>
              <a:t>Steps added to ensure extended consensus sequences are actually an improvement</a:t>
            </a:r>
          </a:p>
          <a:p>
            <a:r>
              <a:rPr lang="en-GB" dirty="0"/>
              <a:t>Iterative – Sequences are recycled until no improvement can be made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E1E0E0-3DA8-BA56-A7EE-FE67CDF8A330}"/>
              </a:ext>
            </a:extLst>
          </p:cNvPr>
          <p:cNvSpPr txBox="1"/>
          <p:nvPr/>
        </p:nvSpPr>
        <p:spPr>
          <a:xfrm>
            <a:off x="2354140" y="6311900"/>
            <a:ext cx="7483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/workspace/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monarchDemo_EarlGrey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monarchDemo_strainer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5712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690C4-B191-FD2A-CCE3-04198CC1F0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Annotating Transposable Elements with Earl Grey</a:t>
            </a:r>
            <a:br>
              <a:rPr lang="en-GB" dirty="0"/>
            </a:br>
            <a:r>
              <a:rPr lang="en-GB" sz="3100" dirty="0"/>
              <a:t>A Beginner’s Guide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4DA1A9-5B5A-06F8-561A-67725F6880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05863"/>
            <a:ext cx="9144000" cy="859548"/>
          </a:xfrm>
        </p:spPr>
        <p:txBody>
          <a:bodyPr>
            <a:normAutofit/>
          </a:bodyPr>
          <a:lstStyle/>
          <a:p>
            <a:r>
              <a:rPr lang="en-GB" dirty="0"/>
              <a:t>Tobias (Toby) </a:t>
            </a:r>
            <a:r>
              <a:rPr lang="en-GB" dirty="0" err="1"/>
              <a:t>Baril</a:t>
            </a:r>
            <a:endParaRPr lang="en-GB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36128D4E-0097-B4DE-0519-A9B0BA4422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93" t="27279" r="42712" b="16666"/>
          <a:stretch/>
        </p:blipFill>
        <p:spPr>
          <a:xfrm rot="16200000">
            <a:off x="5559794" y="3752886"/>
            <a:ext cx="1306874" cy="13100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0CB0F5-B863-D5E1-1424-FA792A1D7142}"/>
              </a:ext>
            </a:extLst>
          </p:cNvPr>
          <p:cNvSpPr txBox="1"/>
          <p:nvPr/>
        </p:nvSpPr>
        <p:spPr>
          <a:xfrm>
            <a:off x="10240596" y="6488668"/>
            <a:ext cx="19514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 err="1">
                <a:latin typeface="Abadi Extra Light" panose="020B0604020104020204" pitchFamily="34" charset="0"/>
              </a:rPr>
              <a:t>tobybaril.github.io</a:t>
            </a:r>
            <a:endParaRPr lang="en-US" b="1" dirty="0">
              <a:latin typeface="Abadi Extra Light" panose="020B0604020104020204" pitchFamily="34" charset="0"/>
            </a:endParaRPr>
          </a:p>
        </p:txBody>
      </p:sp>
      <p:pic>
        <p:nvPicPr>
          <p:cNvPr id="4" name="Picture 3" descr="A black and white text&#10;&#10;Description automatically generated">
            <a:extLst>
              <a:ext uri="{FF2B5EF4-FFF2-40B4-BE49-F238E27FC236}">
                <a16:creationId xmlns:a16="http://schemas.microsoft.com/office/drawing/2014/main" id="{BCAB9EA6-002A-91A1-E5A2-7FF44B3277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98589"/>
            <a:ext cx="1758950" cy="4594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B81A02-752D-9777-B668-C8163A69679A}"/>
              </a:ext>
            </a:extLst>
          </p:cNvPr>
          <p:cNvSpPr txBox="1"/>
          <p:nvPr/>
        </p:nvSpPr>
        <p:spPr>
          <a:xfrm>
            <a:off x="4669853" y="6487918"/>
            <a:ext cx="28522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effectLst/>
                <a:latin typeface="Abadi Extra Light" panose="020B0204020104020204" pitchFamily="34" charset="0"/>
              </a:rPr>
              <a:t>@</a:t>
            </a:r>
            <a:r>
              <a:rPr lang="en-GB" b="1" dirty="0" err="1">
                <a:effectLst/>
                <a:latin typeface="Abadi Extra Light" panose="020B0204020104020204" pitchFamily="34" charset="0"/>
              </a:rPr>
              <a:t>tobybarilbio.bsky.social</a:t>
            </a:r>
            <a:endParaRPr lang="en-GB" b="1" dirty="0">
              <a:latin typeface="Abadi Extra Light" panose="020B02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8550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A3E17-5DED-145C-E093-4ED78FF2F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 BEAT – BLAST, </a:t>
            </a:r>
            <a:r>
              <a:rPr lang="en-GB" dirty="0">
                <a:solidFill>
                  <a:schemeClr val="bg1">
                    <a:lumMod val="85000"/>
                  </a:schemeClr>
                </a:solidFill>
              </a:rPr>
              <a:t>Extend, Align, Trim</a:t>
            </a:r>
            <a:endParaRPr lang="en-GB" i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F1C55-17D5-8762-DBD1-3E1854AD4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Identify copies of the TE family from the input genome</a:t>
            </a:r>
          </a:p>
          <a:p>
            <a:pPr lvl="1"/>
            <a:r>
              <a:rPr lang="en-GB" dirty="0"/>
              <a:t>BLASTN (-task dc-</a:t>
            </a:r>
            <a:r>
              <a:rPr lang="en-GB" dirty="0" err="1"/>
              <a:t>megablast</a:t>
            </a:r>
            <a:r>
              <a:rPr lang="en-GB" dirty="0"/>
              <a:t>)</a:t>
            </a:r>
          </a:p>
          <a:p>
            <a:r>
              <a:rPr lang="en-GB" dirty="0"/>
              <a:t>Select copies &gt;=70% pairwise identity and &gt;=50% query coverage</a:t>
            </a:r>
          </a:p>
          <a:p>
            <a:r>
              <a:rPr lang="en-GB" dirty="0"/>
              <a:t>Select top 20 copies based on </a:t>
            </a:r>
            <a:r>
              <a:rPr lang="en-GB" dirty="0" err="1"/>
              <a:t>bitscore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dirty="0"/>
              <a:t>We want to make a nice TE consensus from the best copies we can find, as some will be more degraded than others!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562ED05-C76C-AAF5-207B-3CE8AE4A78DC}"/>
              </a:ext>
            </a:extLst>
          </p:cNvPr>
          <p:cNvGrpSpPr/>
          <p:nvPr/>
        </p:nvGrpSpPr>
        <p:grpSpPr>
          <a:xfrm>
            <a:off x="4419600" y="3591661"/>
            <a:ext cx="3352800" cy="1462086"/>
            <a:chOff x="4419600" y="3591661"/>
            <a:chExt cx="3352800" cy="1462086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61CB7FFF-02C5-26AC-8C97-9B3FA592372F}"/>
                </a:ext>
              </a:extLst>
            </p:cNvPr>
            <p:cNvSpPr/>
            <p:nvPr/>
          </p:nvSpPr>
          <p:spPr>
            <a:xfrm>
              <a:off x="4419600" y="3591661"/>
              <a:ext cx="3352800" cy="175846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>
                  <a:latin typeface="Abadi Extra Light" panose="020B0204020104020204" pitchFamily="34" charset="0"/>
                </a:rPr>
                <a:t>Consensus Sequence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7635817C-64B2-69A6-55DE-A9B761840078}"/>
                </a:ext>
              </a:extLst>
            </p:cNvPr>
            <p:cNvSpPr/>
            <p:nvPr/>
          </p:nvSpPr>
          <p:spPr>
            <a:xfrm>
              <a:off x="4419600" y="3902444"/>
              <a:ext cx="3352800" cy="175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970BE88D-18B9-5B50-1DEE-E5B1D7A298ED}"/>
                </a:ext>
              </a:extLst>
            </p:cNvPr>
            <p:cNvSpPr/>
            <p:nvPr/>
          </p:nvSpPr>
          <p:spPr>
            <a:xfrm>
              <a:off x="5020056" y="4213227"/>
              <a:ext cx="2752344" cy="175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381552F1-0216-72E2-DB40-027917EB8DB6}"/>
                </a:ext>
              </a:extLst>
            </p:cNvPr>
            <p:cNvSpPr/>
            <p:nvPr/>
          </p:nvSpPr>
          <p:spPr>
            <a:xfrm>
              <a:off x="4419600" y="4524010"/>
              <a:ext cx="2502408" cy="175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C0AAB26E-84C4-4BB3-FA9B-C792F1C25CC8}"/>
                </a:ext>
              </a:extLst>
            </p:cNvPr>
            <p:cNvSpPr/>
            <p:nvPr/>
          </p:nvSpPr>
          <p:spPr>
            <a:xfrm>
              <a:off x="4544568" y="4877901"/>
              <a:ext cx="3108960" cy="175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2DD7251-851D-BED3-E08D-DD10A8FCD103}"/>
              </a:ext>
            </a:extLst>
          </p:cNvPr>
          <p:cNvSpPr txBox="1"/>
          <p:nvPr/>
        </p:nvSpPr>
        <p:spPr>
          <a:xfrm>
            <a:off x="2354140" y="6311900"/>
            <a:ext cx="7483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/workspace/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monarchDemo_EarlGrey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monarchDemo_strainer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406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A3E17-5DED-145C-E093-4ED78FF2F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 BEAT – </a:t>
            </a:r>
            <a:r>
              <a:rPr lang="en-GB" dirty="0">
                <a:solidFill>
                  <a:schemeClr val="bg1">
                    <a:lumMod val="85000"/>
                  </a:schemeClr>
                </a:solidFill>
              </a:rPr>
              <a:t>BLAST,</a:t>
            </a:r>
            <a:r>
              <a:rPr lang="en-GB" dirty="0"/>
              <a:t> Extend, Align</a:t>
            </a:r>
            <a:r>
              <a:rPr lang="en-GB" dirty="0">
                <a:solidFill>
                  <a:schemeClr val="bg1">
                    <a:lumMod val="85000"/>
                  </a:schemeClr>
                </a:solidFill>
              </a:rPr>
              <a:t>, Trim</a:t>
            </a:r>
            <a:endParaRPr lang="en-GB" i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F1C55-17D5-8762-DBD1-3E1854AD4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4050"/>
            <a:ext cx="10515600" cy="4351338"/>
          </a:xfrm>
        </p:spPr>
        <p:txBody>
          <a:bodyPr>
            <a:normAutofit/>
          </a:bodyPr>
          <a:lstStyle/>
          <a:p>
            <a:r>
              <a:rPr lang="en-GB" dirty="0"/>
              <a:t>Extend flanks by 1,000bp</a:t>
            </a:r>
          </a:p>
          <a:p>
            <a:r>
              <a:rPr lang="en-GB" dirty="0"/>
              <a:t>Create multiple sequence alignment using MAFFT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1CB7FFF-02C5-26AC-8C97-9B3FA592372F}"/>
              </a:ext>
            </a:extLst>
          </p:cNvPr>
          <p:cNvSpPr/>
          <p:nvPr/>
        </p:nvSpPr>
        <p:spPr>
          <a:xfrm>
            <a:off x="4419600" y="3715023"/>
            <a:ext cx="3352800" cy="175846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latin typeface="Abadi Extra Light" panose="020B0204020104020204" pitchFamily="34" charset="0"/>
              </a:rPr>
              <a:t>Consensus Sequence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635817C-64B2-69A6-55DE-A9B761840078}"/>
              </a:ext>
            </a:extLst>
          </p:cNvPr>
          <p:cNvSpPr/>
          <p:nvPr/>
        </p:nvSpPr>
        <p:spPr>
          <a:xfrm>
            <a:off x="3943107" y="4004252"/>
            <a:ext cx="4305782" cy="165867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dirty="0">
              <a:latin typeface="Abadi Extra Light" panose="020B0204020104020204" pitchFamily="34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70BE88D-18B9-5B50-1DEE-E5B1D7A298ED}"/>
              </a:ext>
            </a:extLst>
          </p:cNvPr>
          <p:cNvSpPr/>
          <p:nvPr/>
        </p:nvSpPr>
        <p:spPr>
          <a:xfrm>
            <a:off x="3943109" y="4293481"/>
            <a:ext cx="4305779" cy="175846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dirty="0">
              <a:latin typeface="Abadi Extra Light" panose="020B0204020104020204" pitchFamily="34" charset="0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81552F1-0216-72E2-DB40-027917EB8DB6}"/>
              </a:ext>
            </a:extLst>
          </p:cNvPr>
          <p:cNvSpPr/>
          <p:nvPr/>
        </p:nvSpPr>
        <p:spPr>
          <a:xfrm>
            <a:off x="3943108" y="4647372"/>
            <a:ext cx="4305781" cy="175846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dirty="0">
              <a:latin typeface="Abadi Extra Light" panose="020B020402010402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0AAB26E-84C4-4BB3-FA9B-C792F1C25CC8}"/>
              </a:ext>
            </a:extLst>
          </p:cNvPr>
          <p:cNvSpPr/>
          <p:nvPr/>
        </p:nvSpPr>
        <p:spPr>
          <a:xfrm>
            <a:off x="3943107" y="4997700"/>
            <a:ext cx="4305781" cy="175846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dirty="0">
              <a:latin typeface="Abadi Extra Light" panose="020B02040201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CDF472-8764-0707-88E5-5E112AA81446}"/>
              </a:ext>
            </a:extLst>
          </p:cNvPr>
          <p:cNvSpPr txBox="1"/>
          <p:nvPr/>
        </p:nvSpPr>
        <p:spPr>
          <a:xfrm>
            <a:off x="2354140" y="6311900"/>
            <a:ext cx="7483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/workspace/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monarchDemo_EarlGrey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monarchDemo_strainer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269865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A3E17-5DED-145C-E093-4ED78FF2F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 BEAT – </a:t>
            </a:r>
            <a:r>
              <a:rPr lang="en-GB" dirty="0">
                <a:solidFill>
                  <a:schemeClr val="bg1">
                    <a:lumMod val="85000"/>
                  </a:schemeClr>
                </a:solidFill>
              </a:rPr>
              <a:t>BLAST,</a:t>
            </a:r>
            <a:r>
              <a:rPr lang="en-GB" dirty="0"/>
              <a:t> </a:t>
            </a:r>
            <a:r>
              <a:rPr lang="en-GB" dirty="0">
                <a:solidFill>
                  <a:schemeClr val="bg1">
                    <a:lumMod val="85000"/>
                  </a:schemeClr>
                </a:solidFill>
              </a:rPr>
              <a:t>Extend, Align, </a:t>
            </a:r>
            <a:r>
              <a:rPr lang="en-GB" dirty="0"/>
              <a:t>Trim</a:t>
            </a:r>
            <a:endParaRPr lang="en-GB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F1C55-17D5-8762-DBD1-3E1854AD4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4050"/>
            <a:ext cx="10515600" cy="4351338"/>
          </a:xfrm>
        </p:spPr>
        <p:txBody>
          <a:bodyPr>
            <a:normAutofit/>
          </a:bodyPr>
          <a:lstStyle/>
          <a:p>
            <a:r>
              <a:rPr lang="en-GB" dirty="0"/>
              <a:t>Read columns of alignment</a:t>
            </a:r>
          </a:p>
          <a:p>
            <a:pPr lvl="1"/>
            <a:r>
              <a:rPr lang="en-GB" dirty="0"/>
              <a:t>Discard columns with singletons</a:t>
            </a:r>
          </a:p>
          <a:p>
            <a:r>
              <a:rPr lang="en-GB" dirty="0"/>
              <a:t>Check all sequences align to starting consensus with &gt;=50% coverage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Construct new alignment without starting consensus sequence</a:t>
            </a:r>
          </a:p>
          <a:p>
            <a:r>
              <a:rPr lang="en-GB" dirty="0"/>
              <a:t>Construct new extended consensus sequence</a:t>
            </a:r>
          </a:p>
          <a:p>
            <a:pPr lvl="1"/>
            <a:r>
              <a:rPr lang="en-GB" dirty="0"/>
              <a:t>Majority rule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34E7812-479E-DE07-ED6D-70D40D57DB82}"/>
              </a:ext>
            </a:extLst>
          </p:cNvPr>
          <p:cNvGrpSpPr/>
          <p:nvPr/>
        </p:nvGrpSpPr>
        <p:grpSpPr>
          <a:xfrm>
            <a:off x="3943108" y="3552973"/>
            <a:ext cx="4457704" cy="1053512"/>
            <a:chOff x="3943108" y="3552973"/>
            <a:chExt cx="4457704" cy="1053512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A2BEBB98-184F-843D-63C9-0A9FB7D22AF9}"/>
                </a:ext>
              </a:extLst>
            </p:cNvPr>
            <p:cNvSpPr/>
            <p:nvPr/>
          </p:nvSpPr>
          <p:spPr>
            <a:xfrm>
              <a:off x="4419600" y="3552973"/>
              <a:ext cx="3352800" cy="175846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>
                  <a:latin typeface="Abadi Extra Light" panose="020B0204020104020204" pitchFamily="34" charset="0"/>
                </a:rPr>
                <a:t>Consensus Sequence</a:t>
              </a: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151BB25F-22F6-6E1C-273B-2F719AA8B406}"/>
                </a:ext>
              </a:extLst>
            </p:cNvPr>
            <p:cNvSpPr/>
            <p:nvPr/>
          </p:nvSpPr>
          <p:spPr>
            <a:xfrm>
              <a:off x="3943108" y="3842202"/>
              <a:ext cx="773581" cy="175846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E75553D1-87BE-9150-F484-A0E1E44C689C}"/>
                </a:ext>
              </a:extLst>
            </p:cNvPr>
            <p:cNvSpPr/>
            <p:nvPr/>
          </p:nvSpPr>
          <p:spPr>
            <a:xfrm>
              <a:off x="3943109" y="4131431"/>
              <a:ext cx="4305779" cy="175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65D17C0A-E571-A70A-D73E-80FD69881A06}"/>
                </a:ext>
              </a:extLst>
            </p:cNvPr>
            <p:cNvSpPr/>
            <p:nvPr/>
          </p:nvSpPr>
          <p:spPr>
            <a:xfrm>
              <a:off x="3943108" y="4430639"/>
              <a:ext cx="2766349" cy="175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8AFFDFCE-605F-9CAA-AC3D-C1113EE1659B}"/>
                </a:ext>
              </a:extLst>
            </p:cNvPr>
            <p:cNvSpPr/>
            <p:nvPr/>
          </p:nvSpPr>
          <p:spPr>
            <a:xfrm>
              <a:off x="5401517" y="3843067"/>
              <a:ext cx="731135" cy="175846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A39BAF84-30C4-3E5E-5405-F29C407613D3}"/>
                </a:ext>
              </a:extLst>
            </p:cNvPr>
            <p:cNvSpPr/>
            <p:nvPr/>
          </p:nvSpPr>
          <p:spPr>
            <a:xfrm>
              <a:off x="7669677" y="3843067"/>
              <a:ext cx="731135" cy="175846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3EA02C55-F446-CF8E-B357-8B0BE8B9CAE8}"/>
                </a:ext>
              </a:extLst>
            </p:cNvPr>
            <p:cNvSpPr/>
            <p:nvPr/>
          </p:nvSpPr>
          <p:spPr>
            <a:xfrm>
              <a:off x="6865713" y="4430639"/>
              <a:ext cx="1383175" cy="175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17C4988B-9305-33FB-0D81-EFBB70A47A1D}"/>
              </a:ext>
            </a:extLst>
          </p:cNvPr>
          <p:cNvSpPr txBox="1"/>
          <p:nvPr/>
        </p:nvSpPr>
        <p:spPr>
          <a:xfrm>
            <a:off x="2354140" y="6311900"/>
            <a:ext cx="7483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/workspace/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monarchDemo_EarlGrey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monarchDemo_strainer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5106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A3E17-5DED-145C-E093-4ED78FF2F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 BEAT – </a:t>
            </a:r>
            <a:r>
              <a:rPr lang="en-GB" dirty="0">
                <a:solidFill>
                  <a:schemeClr val="bg1">
                    <a:lumMod val="85000"/>
                  </a:schemeClr>
                </a:solidFill>
              </a:rPr>
              <a:t>BLAST,</a:t>
            </a:r>
            <a:r>
              <a:rPr lang="en-GB" dirty="0"/>
              <a:t> </a:t>
            </a:r>
            <a:r>
              <a:rPr lang="en-GB" dirty="0">
                <a:solidFill>
                  <a:schemeClr val="bg1">
                    <a:lumMod val="85000"/>
                  </a:schemeClr>
                </a:solidFill>
              </a:rPr>
              <a:t>Extend, Align, </a:t>
            </a:r>
            <a:r>
              <a:rPr lang="en-GB" dirty="0"/>
              <a:t>Trim</a:t>
            </a:r>
            <a:endParaRPr lang="en-GB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F1C55-17D5-8762-DBD1-3E1854AD4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4050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New consensus sequence is aligned to starting consensus</a:t>
            </a:r>
          </a:p>
          <a:p>
            <a:pPr lvl="1"/>
            <a:r>
              <a:rPr lang="en-GB" dirty="0"/>
              <a:t>Check that the new one still represents the original!</a:t>
            </a:r>
          </a:p>
          <a:p>
            <a:endParaRPr lang="en-GB" dirty="0"/>
          </a:p>
          <a:p>
            <a:r>
              <a:rPr lang="en-GB" dirty="0"/>
              <a:t>New consensus is shorter than original, or covers &lt;80% </a:t>
            </a:r>
          </a:p>
          <a:p>
            <a:pPr lvl="1"/>
            <a:r>
              <a:rPr lang="en-GB" dirty="0"/>
              <a:t>New consensus is of reduced quality, choose original consensus as final</a:t>
            </a:r>
          </a:p>
          <a:p>
            <a:r>
              <a:rPr lang="en-GB" dirty="0"/>
              <a:t>New consensus is longer than original by &lt;50% of flank extension size (500bp)</a:t>
            </a:r>
          </a:p>
          <a:p>
            <a:pPr lvl="1"/>
            <a:r>
              <a:rPr lang="en-GB" dirty="0"/>
              <a:t>New consensus is complete, do not curate further</a:t>
            </a:r>
          </a:p>
          <a:p>
            <a:r>
              <a:rPr lang="en-GB" dirty="0"/>
              <a:t>New consensus is longer than original by &gt;50% of flank extension size (500bp)</a:t>
            </a:r>
          </a:p>
          <a:p>
            <a:pPr lvl="1"/>
            <a:r>
              <a:rPr lang="en-GB" dirty="0"/>
              <a:t>New consensus is improved, but can be further curated. Pass to next round.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2BEBB98-184F-843D-63C9-0A9FB7D22AF9}"/>
              </a:ext>
            </a:extLst>
          </p:cNvPr>
          <p:cNvSpPr/>
          <p:nvPr/>
        </p:nvSpPr>
        <p:spPr>
          <a:xfrm>
            <a:off x="4419600" y="2545971"/>
            <a:ext cx="3352800" cy="175846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latin typeface="Abadi Extra Light" panose="020B0204020104020204" pitchFamily="34" charset="0"/>
              </a:rPr>
              <a:t>Original Consensus Sequence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75553D1-87BE-9150-F484-A0E1E44C689C}"/>
              </a:ext>
            </a:extLst>
          </p:cNvPr>
          <p:cNvSpPr/>
          <p:nvPr/>
        </p:nvSpPr>
        <p:spPr>
          <a:xfrm>
            <a:off x="3954686" y="2845179"/>
            <a:ext cx="4078146" cy="175846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>
                <a:latin typeface="Abadi Extra Light" panose="020B0204020104020204" pitchFamily="34" charset="0"/>
              </a:rPr>
              <a:t>New Consensus Sequence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15F81C-7A6E-8DC8-8431-3D92E13903BD}"/>
              </a:ext>
            </a:extLst>
          </p:cNvPr>
          <p:cNvSpPr txBox="1"/>
          <p:nvPr/>
        </p:nvSpPr>
        <p:spPr>
          <a:xfrm>
            <a:off x="2354140" y="6311900"/>
            <a:ext cx="7483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/workspace/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monarchDemo_EarlGrey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monarchDemo_strainer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2165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A3E17-5DED-145C-E093-4ED78FF2F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 BEAT – Satellite and Tandem Repeats</a:t>
            </a:r>
            <a:endParaRPr lang="en-GB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F1C55-17D5-8762-DBD1-3E1854AD4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4050"/>
            <a:ext cx="10515600" cy="4351338"/>
          </a:xfrm>
        </p:spPr>
        <p:txBody>
          <a:bodyPr>
            <a:normAutofit/>
          </a:bodyPr>
          <a:lstStyle/>
          <a:p>
            <a:r>
              <a:rPr lang="en-GB" dirty="0"/>
              <a:t>Satellites and tandem repeats can be extended in several rounds</a:t>
            </a:r>
          </a:p>
          <a:p>
            <a:pPr lvl="1"/>
            <a:r>
              <a:rPr lang="en-GB" dirty="0"/>
              <a:t>MREPS, SASSR, and TRF are used to identify satellites and tandem repeats</a:t>
            </a:r>
          </a:p>
          <a:p>
            <a:r>
              <a:rPr lang="en-GB" dirty="0"/>
              <a:t>&gt;50% tandem repeat = satellite / simple repeat</a:t>
            </a:r>
          </a:p>
          <a:p>
            <a:pPr lvl="1"/>
            <a:r>
              <a:rPr lang="en-GB" dirty="0"/>
              <a:t>&gt;200bp = </a:t>
            </a:r>
            <a:r>
              <a:rPr lang="en-GB" dirty="0" err="1"/>
              <a:t>macrosatellite</a:t>
            </a:r>
            <a:r>
              <a:rPr lang="en-GB" dirty="0"/>
              <a:t>: 1 copy extracted and saved as “satellite”</a:t>
            </a:r>
          </a:p>
          <a:p>
            <a:r>
              <a:rPr lang="en-GB" dirty="0"/>
              <a:t>Non-tandem repeats with &gt; 3 copies of a simple repeat at either flank are trimmed to retain 1 copy at each end</a:t>
            </a:r>
          </a:p>
          <a:p>
            <a:pPr lvl="1"/>
            <a:r>
              <a:rPr lang="en-GB" dirty="0"/>
              <a:t>Fixes LINEs and SINEs with long satellite tails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F4572C-D760-D1F6-3F07-94E563326BD6}"/>
              </a:ext>
            </a:extLst>
          </p:cNvPr>
          <p:cNvSpPr txBox="1"/>
          <p:nvPr/>
        </p:nvSpPr>
        <p:spPr>
          <a:xfrm>
            <a:off x="2354140" y="6311900"/>
            <a:ext cx="7483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/workspace/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monarchDemo_EarlGrey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monarchDemo_strainer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6645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A3E17-5DED-145C-E093-4ED78FF2F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 BEAT – Reclassification of TE </a:t>
            </a:r>
            <a:r>
              <a:rPr lang="en-GB" dirty="0" err="1"/>
              <a:t>Consensi</a:t>
            </a:r>
            <a:endParaRPr lang="en-GB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F1C55-17D5-8762-DBD1-3E1854AD4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4050"/>
            <a:ext cx="10515600" cy="4351338"/>
          </a:xfrm>
        </p:spPr>
        <p:txBody>
          <a:bodyPr>
            <a:normAutofit/>
          </a:bodyPr>
          <a:lstStyle/>
          <a:p>
            <a:r>
              <a:rPr lang="en-GB" dirty="0" err="1"/>
              <a:t>RepeatClassifier</a:t>
            </a:r>
            <a:endParaRPr lang="en-GB" dirty="0"/>
          </a:p>
          <a:p>
            <a:pPr lvl="1"/>
            <a:r>
              <a:rPr lang="en-GB" dirty="0"/>
              <a:t>Classification module from RepeatModeler2</a:t>
            </a:r>
          </a:p>
          <a:p>
            <a:r>
              <a:rPr lang="en-GB" dirty="0"/>
              <a:t>Longer sequences should provide more information to aid classification</a:t>
            </a:r>
          </a:p>
          <a:p>
            <a:pPr lvl="1"/>
            <a:r>
              <a:rPr lang="en-GB" dirty="0"/>
              <a:t>Reduced number of unknown sequences</a:t>
            </a:r>
          </a:p>
          <a:p>
            <a:r>
              <a:rPr lang="en-GB" dirty="0"/>
              <a:t>Reclassified repeat library is combined with the satellite library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A28E80-856C-CD69-52C1-3FE31FD61987}"/>
              </a:ext>
            </a:extLst>
          </p:cNvPr>
          <p:cNvSpPr txBox="1"/>
          <p:nvPr/>
        </p:nvSpPr>
        <p:spPr>
          <a:xfrm>
            <a:off x="2354140" y="6311900"/>
            <a:ext cx="7483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/workspace/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monarchDemo_EarlGrey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monarchDemo_strainer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63004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4B862-D31A-A2D9-16CB-6EBD9CBD6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6. [OPTIONAL] Reduce TE Library Redundancy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540880-5726-2084-EC1C-CA9DDF1D7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Cluster TE consensus sequences to the Wicker et al. (2007) TE family definition (80-80-80 rule)</a:t>
            </a:r>
          </a:p>
          <a:p>
            <a:r>
              <a:rPr lang="en-GB" dirty="0"/>
              <a:t>CD-Hit-Est</a:t>
            </a:r>
          </a:p>
          <a:p>
            <a:pPr lvl="1"/>
            <a:r>
              <a:rPr lang="en-GB" dirty="0"/>
              <a:t>80% identity over at least 80% of total length of at least 80bp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r>
              <a:rPr lang="en-GB" dirty="0"/>
              <a:t>Use with caution!</a:t>
            </a:r>
          </a:p>
          <a:p>
            <a:pPr lvl="1"/>
            <a:r>
              <a:rPr lang="en-GB" dirty="0"/>
              <a:t>This can actually hide TE families that have different evolutionary trajectories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83F76FA-255E-1867-0E35-124B79933E4C}"/>
              </a:ext>
            </a:extLst>
          </p:cNvPr>
          <p:cNvSpPr/>
          <p:nvPr/>
        </p:nvSpPr>
        <p:spPr>
          <a:xfrm>
            <a:off x="1479630" y="3958082"/>
            <a:ext cx="3352800" cy="175846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dirty="0">
              <a:latin typeface="Abadi Extra Light" panose="020B0204020104020204" pitchFamily="34" charset="0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0013F29-B305-7E04-2627-FD23E4E33940}"/>
              </a:ext>
            </a:extLst>
          </p:cNvPr>
          <p:cNvSpPr/>
          <p:nvPr/>
        </p:nvSpPr>
        <p:spPr>
          <a:xfrm>
            <a:off x="1014716" y="4257290"/>
            <a:ext cx="4078146" cy="175846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dirty="0">
              <a:latin typeface="Abadi Extra Light" panose="020B0204020104020204" pitchFamily="34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C48089B-5207-DB5E-91BF-A66840FF9FF2}"/>
              </a:ext>
            </a:extLst>
          </p:cNvPr>
          <p:cNvSpPr/>
          <p:nvPr/>
        </p:nvSpPr>
        <p:spPr>
          <a:xfrm>
            <a:off x="1917541" y="4568073"/>
            <a:ext cx="2914889" cy="175846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dirty="0">
              <a:latin typeface="Abadi Extra Light" panose="020B0204020104020204" pitchFamily="34" charset="0"/>
            </a:endParaRP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5D762E9A-1C81-3620-41CE-ADFA084D793E}"/>
              </a:ext>
            </a:extLst>
          </p:cNvPr>
          <p:cNvSpPr/>
          <p:nvPr/>
        </p:nvSpPr>
        <p:spPr>
          <a:xfrm>
            <a:off x="5702461" y="4195609"/>
            <a:ext cx="787078" cy="29920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97F6659-E0E8-8928-8EFE-5E4D08532892}"/>
              </a:ext>
            </a:extLst>
          </p:cNvPr>
          <p:cNvSpPr/>
          <p:nvPr/>
        </p:nvSpPr>
        <p:spPr>
          <a:xfrm>
            <a:off x="7099138" y="4257290"/>
            <a:ext cx="4078146" cy="175846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dirty="0">
              <a:latin typeface="Abadi Extra Light" panose="020B02040201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1CB696-D6B8-A4E6-AD07-DE37DB3FF93A}"/>
              </a:ext>
            </a:extLst>
          </p:cNvPr>
          <p:cNvSpPr txBox="1"/>
          <p:nvPr/>
        </p:nvSpPr>
        <p:spPr>
          <a:xfrm>
            <a:off x="2120777" y="6311900"/>
            <a:ext cx="79504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/workspace/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monarchDemo_EarlGrey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monarchDemo_Curated_Library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617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4B862-D31A-A2D9-16CB-6EBD9CBD6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7. [OPTIONAL] Combine TE 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540880-5726-2084-EC1C-CA9DDF1D7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If an initial </a:t>
            </a:r>
            <a:r>
              <a:rPr lang="en-GB" dirty="0" err="1"/>
              <a:t>RepeatMasker</a:t>
            </a:r>
            <a:r>
              <a:rPr lang="en-GB" dirty="0"/>
              <a:t> step was performed, we need to combine the TE libraries to generate one with all sequences in</a:t>
            </a:r>
          </a:p>
          <a:p>
            <a:pPr lvl="1"/>
            <a:r>
              <a:rPr lang="en-GB" dirty="0"/>
              <a:t>The initial library is combined with the </a:t>
            </a:r>
            <a:r>
              <a:rPr lang="en-GB" i="1" dirty="0"/>
              <a:t>de novo</a:t>
            </a:r>
            <a:r>
              <a:rPr lang="en-GB" dirty="0"/>
              <a:t> curated library to generate a final consensus set for TE annotation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1B5A63-F903-880B-1D13-FCC1D2E70D2A}"/>
              </a:ext>
            </a:extLst>
          </p:cNvPr>
          <p:cNvSpPr txBox="1"/>
          <p:nvPr/>
        </p:nvSpPr>
        <p:spPr>
          <a:xfrm>
            <a:off x="2120777" y="6311900"/>
            <a:ext cx="79504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/workspace/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monarchDemo_EarlGrey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monarchDemo_Curated_Library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057386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AE771-166C-3E03-97AF-2CF51062F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8. Annotation of the Input Genome Assembly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4AC19-0213-F3F8-8835-D9FDAF772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TEs in the original input genome are identified and masked using the (now improved) TE consensus library</a:t>
            </a:r>
          </a:p>
          <a:p>
            <a:pPr lvl="1"/>
            <a:r>
              <a:rPr lang="en-GB" dirty="0" err="1"/>
              <a:t>RepeatMasker</a:t>
            </a:r>
            <a:endParaRPr lang="en-GB" dirty="0"/>
          </a:p>
          <a:p>
            <a:pPr lvl="1"/>
            <a:r>
              <a:rPr lang="en-GB" dirty="0"/>
              <a:t>Sensitive search (slower but more accurate)</a:t>
            </a:r>
          </a:p>
          <a:p>
            <a:r>
              <a:rPr lang="en-GB" dirty="0"/>
              <a:t>Will annotate all TEs that Earl Grey has curated</a:t>
            </a:r>
          </a:p>
          <a:p>
            <a:pPr lvl="1"/>
            <a:r>
              <a:rPr lang="en-GB" dirty="0"/>
              <a:t>Potentially fragmented</a:t>
            </a:r>
          </a:p>
          <a:p>
            <a:pPr lvl="1"/>
            <a:r>
              <a:rPr lang="en-GB" dirty="0"/>
              <a:t>Potentially missing some larger or more complex elements (e.g. LTRs)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27F01B-FDC3-F287-D6FB-A14A7B552F55}"/>
              </a:ext>
            </a:extLst>
          </p:cNvPr>
          <p:cNvSpPr txBox="1"/>
          <p:nvPr/>
        </p:nvSpPr>
        <p:spPr>
          <a:xfrm>
            <a:off x="838200" y="6311900"/>
            <a:ext cx="10515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/workspace/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monarchDemo_EarlGrey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monarchDemo_RepeatMasker_Against_Custom_Library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543004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AE771-166C-3E03-97AF-2CF51062F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9. Identification of full-length LTRs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4AC19-0213-F3F8-8835-D9FDAF772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 want to generate the best possible automatic TE annotation for our input genome</a:t>
            </a:r>
          </a:p>
          <a:p>
            <a:pPr lvl="1"/>
            <a:r>
              <a:rPr lang="en-GB" dirty="0"/>
              <a:t>This means we need to try and accurately identify long and complex TEs</a:t>
            </a:r>
          </a:p>
          <a:p>
            <a:r>
              <a:rPr lang="en-GB" dirty="0"/>
              <a:t>LTR_FINDER</a:t>
            </a:r>
          </a:p>
          <a:p>
            <a:pPr lvl="1"/>
            <a:r>
              <a:rPr lang="en-GB" dirty="0"/>
              <a:t>Looks for structural features of LTRs and stitches these together to form full-length LTR annotations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59CBD8E-C4EE-FA3F-9E1C-4908271034D4}"/>
              </a:ext>
            </a:extLst>
          </p:cNvPr>
          <p:cNvGrpSpPr/>
          <p:nvPr/>
        </p:nvGrpSpPr>
        <p:grpSpPr>
          <a:xfrm>
            <a:off x="3986516" y="4662403"/>
            <a:ext cx="4218968" cy="175846"/>
            <a:chOff x="3318077" y="4778150"/>
            <a:chExt cx="4218968" cy="175846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6074D752-4F4A-684D-FE49-5F51D48D2C54}"/>
                </a:ext>
              </a:extLst>
            </p:cNvPr>
            <p:cNvSpPr/>
            <p:nvPr/>
          </p:nvSpPr>
          <p:spPr>
            <a:xfrm>
              <a:off x="3318077" y="4778150"/>
              <a:ext cx="700266" cy="175846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>
                  <a:latin typeface="Abadi Extra Light" panose="020B0204020104020204" pitchFamily="34" charset="0"/>
                </a:rPr>
                <a:t>LTR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3733DC7A-F569-3CF8-6474-DAEE3EEE400D}"/>
                </a:ext>
              </a:extLst>
            </p:cNvPr>
            <p:cNvSpPr/>
            <p:nvPr/>
          </p:nvSpPr>
          <p:spPr>
            <a:xfrm>
              <a:off x="6836779" y="4778150"/>
              <a:ext cx="700266" cy="175846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>
                  <a:latin typeface="Abadi Extra Light" panose="020B0204020104020204" pitchFamily="34" charset="0"/>
                </a:rPr>
                <a:t>LTR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AEF55E4A-897F-5DBF-D0B7-6B7DEC482E2A}"/>
                </a:ext>
              </a:extLst>
            </p:cNvPr>
            <p:cNvSpPr/>
            <p:nvPr/>
          </p:nvSpPr>
          <p:spPr>
            <a:xfrm>
              <a:off x="4303853" y="4778150"/>
              <a:ext cx="700266" cy="175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i="1" dirty="0">
                  <a:latin typeface="Abadi Extra Light" panose="020B0204020104020204" pitchFamily="34" charset="0"/>
                </a:rPr>
                <a:t>gag</a:t>
              </a: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FCB40687-E820-C02E-8B7F-55D0AE8FB940}"/>
                </a:ext>
              </a:extLst>
            </p:cNvPr>
            <p:cNvSpPr/>
            <p:nvPr/>
          </p:nvSpPr>
          <p:spPr>
            <a:xfrm>
              <a:off x="5484474" y="4778150"/>
              <a:ext cx="408974" cy="175846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i="1" dirty="0">
                  <a:latin typeface="Abadi Extra Light" panose="020B0204020104020204" pitchFamily="34" charset="0"/>
                </a:rPr>
                <a:t>IN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E5D7AAD0-9859-43A3-ABC3-E150559B34FA}"/>
                </a:ext>
              </a:extLst>
            </p:cNvPr>
            <p:cNvSpPr/>
            <p:nvPr/>
          </p:nvSpPr>
          <p:spPr>
            <a:xfrm>
              <a:off x="5957101" y="4778150"/>
              <a:ext cx="408974" cy="175846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i="1" dirty="0">
                  <a:latin typeface="Abadi Extra Light" panose="020B0204020104020204" pitchFamily="34" charset="0"/>
                </a:rPr>
                <a:t>RT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0C91052-B51C-27C5-C8B7-13406829A900}"/>
                </a:ext>
              </a:extLst>
            </p:cNvPr>
            <p:cNvCxnSpPr>
              <a:stCxn id="4" idx="3"/>
              <a:endCxn id="7" idx="1"/>
            </p:cNvCxnSpPr>
            <p:nvPr/>
          </p:nvCxnSpPr>
          <p:spPr>
            <a:xfrm>
              <a:off x="4018343" y="4866073"/>
              <a:ext cx="28551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F9BF3B5-619A-CFE6-3F31-2BD0AF1C74D9}"/>
                </a:ext>
              </a:extLst>
            </p:cNvPr>
            <p:cNvCxnSpPr>
              <a:cxnSpLocks/>
              <a:stCxn id="7" idx="3"/>
              <a:endCxn id="8" idx="1"/>
            </p:cNvCxnSpPr>
            <p:nvPr/>
          </p:nvCxnSpPr>
          <p:spPr>
            <a:xfrm>
              <a:off x="5004119" y="4866073"/>
              <a:ext cx="480355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BA27BF2-1F00-AFE4-5759-FBE7B5899560}"/>
                </a:ext>
              </a:extLst>
            </p:cNvPr>
            <p:cNvCxnSpPr>
              <a:cxnSpLocks/>
              <a:stCxn id="8" idx="3"/>
              <a:endCxn id="9" idx="1"/>
            </p:cNvCxnSpPr>
            <p:nvPr/>
          </p:nvCxnSpPr>
          <p:spPr>
            <a:xfrm>
              <a:off x="5893448" y="4866073"/>
              <a:ext cx="63653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E860842-0C70-D1CC-1F95-CF49994EC6AB}"/>
                </a:ext>
              </a:extLst>
            </p:cNvPr>
            <p:cNvCxnSpPr>
              <a:cxnSpLocks/>
              <a:stCxn id="9" idx="3"/>
              <a:endCxn id="6" idx="1"/>
            </p:cNvCxnSpPr>
            <p:nvPr/>
          </p:nvCxnSpPr>
          <p:spPr>
            <a:xfrm>
              <a:off x="6366075" y="4866073"/>
              <a:ext cx="4707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8CC96DC-4639-55BB-5557-E0E3299BA387}"/>
              </a:ext>
            </a:extLst>
          </p:cNvPr>
          <p:cNvSpPr txBox="1"/>
          <p:nvPr/>
        </p:nvSpPr>
        <p:spPr>
          <a:xfrm>
            <a:off x="2120777" y="6311900"/>
            <a:ext cx="79504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/workspace/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monarchDemo_EarlGrey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monarchDemo_mergedRepeats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84948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22058-6CC1-47ED-AEC4-AD3D3CCA7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badi" panose="020B0604020104020204" pitchFamily="34" charset="0"/>
              </a:rPr>
              <a:t>What Are Transposable Elements (TEs)?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278542-DDA8-429B-8C7A-F5218EA6C5D5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838200" y="1406880"/>
            <a:ext cx="2873160" cy="4044240"/>
          </a:xfrm>
          <a:prstGeom prst="rect">
            <a:avLst/>
          </a:prstGeom>
          <a:ln>
            <a:noFill/>
          </a:ln>
        </p:spPr>
      </p:pic>
      <p:sp>
        <p:nvSpPr>
          <p:cNvPr id="5" name="TextShape 2">
            <a:extLst>
              <a:ext uri="{FF2B5EF4-FFF2-40B4-BE49-F238E27FC236}">
                <a16:creationId xmlns:a16="http://schemas.microsoft.com/office/drawing/2014/main" id="{D27247F4-DF6E-40AD-B2EF-2696E24F2439}"/>
              </a:ext>
            </a:extLst>
          </p:cNvPr>
          <p:cNvSpPr txBox="1"/>
          <p:nvPr/>
        </p:nvSpPr>
        <p:spPr>
          <a:xfrm>
            <a:off x="979140" y="5451120"/>
            <a:ext cx="2591280" cy="706432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spAutoFit/>
          </a:bodyPr>
          <a:lstStyle/>
          <a:p>
            <a:pPr algn="ctr"/>
            <a:r>
              <a:rPr lang="en-GB" sz="2000" b="0" strike="noStrike" spc="-1" dirty="0">
                <a:latin typeface="Abadi Extra Light" panose="020B0204020104020204" pitchFamily="34" charset="0"/>
                <a:ea typeface="Roboto" panose="02000000000000000000" pitchFamily="2" charset="0"/>
              </a:rPr>
              <a:t>Barbara McClintock</a:t>
            </a:r>
          </a:p>
          <a:p>
            <a:pPr algn="ctr"/>
            <a:r>
              <a:rPr lang="en-GB" sz="2000" b="0" strike="noStrike" spc="-1" dirty="0">
                <a:latin typeface="Abadi Extra Light" panose="020B0204020104020204" pitchFamily="34" charset="0"/>
                <a:ea typeface="Roboto" panose="02000000000000000000" pitchFamily="2" charset="0"/>
              </a:rPr>
              <a:t>Nobel Prize (1983) 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F197AD3-5889-4570-B8C8-CA7BCCF830F1}"/>
              </a:ext>
            </a:extLst>
          </p:cNvPr>
          <p:cNvGrpSpPr/>
          <p:nvPr/>
        </p:nvGrpSpPr>
        <p:grpSpPr>
          <a:xfrm>
            <a:off x="4039507" y="1690688"/>
            <a:ext cx="4898170" cy="767998"/>
            <a:chOff x="4623707" y="1690688"/>
            <a:chExt cx="4898170" cy="76799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1D7A6FA-6A40-49A5-8F96-9F1237104676}"/>
                </a:ext>
              </a:extLst>
            </p:cNvPr>
            <p:cNvSpPr/>
            <p:nvPr/>
          </p:nvSpPr>
          <p:spPr>
            <a:xfrm>
              <a:off x="4623707" y="1690688"/>
              <a:ext cx="4898170" cy="76799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CB48372-7717-4E95-973D-83630D944F01}"/>
                </a:ext>
              </a:extLst>
            </p:cNvPr>
            <p:cNvSpPr/>
            <p:nvPr/>
          </p:nvSpPr>
          <p:spPr>
            <a:xfrm>
              <a:off x="4623707" y="1698849"/>
              <a:ext cx="4898170" cy="759837"/>
            </a:xfrm>
            <a:prstGeom prst="rect">
              <a:avLst/>
            </a:prstGeom>
            <a:noFill/>
            <a:ln w="152400" cmpd="sng">
              <a:solidFill>
                <a:srgbClr val="8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2A07B20-DA67-42DE-B6E1-E8FBC7F0C319}"/>
                </a:ext>
              </a:extLst>
            </p:cNvPr>
            <p:cNvGrpSpPr/>
            <p:nvPr/>
          </p:nvGrpSpPr>
          <p:grpSpPr>
            <a:xfrm>
              <a:off x="5719344" y="1912684"/>
              <a:ext cx="2631626" cy="361385"/>
              <a:chOff x="3708400" y="1669441"/>
              <a:chExt cx="3026461" cy="342505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A6002CE8-59B9-4CF7-AD6E-5BB6AA16AAD7}"/>
                  </a:ext>
                </a:extLst>
              </p:cNvPr>
              <p:cNvSpPr/>
              <p:nvPr/>
            </p:nvSpPr>
            <p:spPr>
              <a:xfrm>
                <a:off x="3718611" y="1669441"/>
                <a:ext cx="3016250" cy="342505"/>
              </a:xfrm>
              <a:prstGeom prst="rect">
                <a:avLst/>
              </a:prstGeom>
              <a:gradFill flip="none" rotWithShape="1">
                <a:gsLst>
                  <a:gs pos="43000">
                    <a:srgbClr val="1E69D3"/>
                  </a:gs>
                  <a:gs pos="100000">
                    <a:srgbClr val="FFFFFF"/>
                  </a:gs>
                </a:gsLst>
                <a:lin ang="16200000" scaled="0"/>
                <a:tileRect/>
              </a:gradFill>
              <a:ln w="28575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417A08D9-4C92-4A0A-AF85-7B8E14AF1017}"/>
                  </a:ext>
                </a:extLst>
              </p:cNvPr>
              <p:cNvSpPr/>
              <p:nvPr/>
            </p:nvSpPr>
            <p:spPr>
              <a:xfrm>
                <a:off x="4184650" y="1669442"/>
                <a:ext cx="2051050" cy="330200"/>
              </a:xfrm>
              <a:prstGeom prst="rect">
                <a:avLst/>
              </a:prstGeom>
              <a:gradFill flip="none" rotWithShape="1">
                <a:gsLst>
                  <a:gs pos="43000">
                    <a:srgbClr val="D4972B"/>
                  </a:gs>
                  <a:gs pos="100000">
                    <a:srgbClr val="FFFFFF"/>
                  </a:gs>
                </a:gsLst>
                <a:lin ang="16200000" scaled="0"/>
                <a:tileRect/>
              </a:gradFill>
              <a:ln w="28575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9E651F28-99EB-4064-8A09-E54373C32153}"/>
                  </a:ext>
                </a:extLst>
              </p:cNvPr>
              <p:cNvCxnSpPr/>
              <p:nvPr/>
            </p:nvCxnSpPr>
            <p:spPr>
              <a:xfrm>
                <a:off x="3721100" y="1669441"/>
                <a:ext cx="3013761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EB4DF972-1EB4-46E4-ADFB-A364CDA757E9}"/>
                  </a:ext>
                </a:extLst>
              </p:cNvPr>
              <p:cNvCxnSpPr/>
              <p:nvPr/>
            </p:nvCxnSpPr>
            <p:spPr>
              <a:xfrm>
                <a:off x="3708400" y="1999641"/>
                <a:ext cx="3026461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86D3E51-76C7-4927-AAC8-AD8399BD9C90}"/>
                </a:ext>
              </a:extLst>
            </p:cNvPr>
            <p:cNvCxnSpPr/>
            <p:nvPr/>
          </p:nvCxnSpPr>
          <p:spPr>
            <a:xfrm flipH="1">
              <a:off x="8364764" y="2078903"/>
              <a:ext cx="472250" cy="0"/>
            </a:xfrm>
            <a:prstGeom prst="line">
              <a:avLst/>
            </a:prstGeom>
            <a:ln w="38100" cmpd="sng">
              <a:solidFill>
                <a:schemeClr val="tx1"/>
              </a:solidFill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9EB0BD6-EFA1-47C3-BF15-B80550A165A3}"/>
                </a:ext>
              </a:extLst>
            </p:cNvPr>
            <p:cNvCxnSpPr/>
            <p:nvPr/>
          </p:nvCxnSpPr>
          <p:spPr>
            <a:xfrm flipH="1">
              <a:off x="5166718" y="2078903"/>
              <a:ext cx="441553" cy="0"/>
            </a:xfrm>
            <a:prstGeom prst="line">
              <a:avLst/>
            </a:prstGeom>
            <a:ln w="38100" cmpd="sng">
              <a:solidFill>
                <a:schemeClr val="tx1"/>
              </a:solidFill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5E657D8-57F0-42BC-977B-3417105E89EB}"/>
              </a:ext>
            </a:extLst>
          </p:cNvPr>
          <p:cNvGrpSpPr/>
          <p:nvPr/>
        </p:nvGrpSpPr>
        <p:grpSpPr>
          <a:xfrm>
            <a:off x="4014548" y="2641141"/>
            <a:ext cx="4932035" cy="1015727"/>
            <a:chOff x="4598748" y="2641141"/>
            <a:chExt cx="4932035" cy="101572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8641BD4C-34F6-4608-8FBF-24CA1A7A7470}"/>
                </a:ext>
              </a:extLst>
            </p:cNvPr>
            <p:cNvGrpSpPr/>
            <p:nvPr/>
          </p:nvGrpSpPr>
          <p:grpSpPr>
            <a:xfrm>
              <a:off x="4598748" y="2648539"/>
              <a:ext cx="4907077" cy="1008329"/>
              <a:chOff x="7523750" y="3177218"/>
              <a:chExt cx="3855450" cy="934581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F85AA6A7-B9DA-4712-A56E-040848C852C0}"/>
                  </a:ext>
                </a:extLst>
              </p:cNvPr>
              <p:cNvSpPr/>
              <p:nvPr/>
            </p:nvSpPr>
            <p:spPr>
              <a:xfrm>
                <a:off x="7523750" y="3177218"/>
                <a:ext cx="3855450" cy="9345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160C75FC-EF92-4B38-82EE-7233AB73DB07}"/>
                  </a:ext>
                </a:extLst>
              </p:cNvPr>
              <p:cNvGrpSpPr/>
              <p:nvPr/>
            </p:nvGrpSpPr>
            <p:grpSpPr>
              <a:xfrm>
                <a:off x="7926730" y="3594321"/>
                <a:ext cx="3026461" cy="342505"/>
                <a:chOff x="3708400" y="1669441"/>
                <a:chExt cx="3026461" cy="342505"/>
              </a:xfrm>
            </p:grpSpPr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6626681E-5A5A-4D7A-AA2A-10B68AF2B021}"/>
                    </a:ext>
                  </a:extLst>
                </p:cNvPr>
                <p:cNvSpPr/>
                <p:nvPr/>
              </p:nvSpPr>
              <p:spPr>
                <a:xfrm>
                  <a:off x="3718611" y="1669441"/>
                  <a:ext cx="3016250" cy="342505"/>
                </a:xfrm>
                <a:prstGeom prst="rect">
                  <a:avLst/>
                </a:prstGeom>
                <a:gradFill flip="none" rotWithShape="1">
                  <a:gsLst>
                    <a:gs pos="43000">
                      <a:srgbClr val="1E69D3"/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28575" cmpd="sng">
                  <a:noFill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4CBD8B74-34A5-4740-934F-7A0A95FA09F1}"/>
                    </a:ext>
                  </a:extLst>
                </p:cNvPr>
                <p:cNvSpPr/>
                <p:nvPr/>
              </p:nvSpPr>
              <p:spPr>
                <a:xfrm>
                  <a:off x="4184650" y="1669442"/>
                  <a:ext cx="2051050" cy="330200"/>
                </a:xfrm>
                <a:prstGeom prst="rect">
                  <a:avLst/>
                </a:prstGeom>
                <a:gradFill flip="none" rotWithShape="1">
                  <a:gsLst>
                    <a:gs pos="43000">
                      <a:srgbClr val="D4972B"/>
                    </a:gs>
                    <a:gs pos="100000">
                      <a:srgbClr val="FFFFFF"/>
                    </a:gs>
                  </a:gsLst>
                  <a:lin ang="16200000" scaled="0"/>
                  <a:tileRect/>
                </a:gradFill>
                <a:ln w="28575" cmpd="sng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9F718225-6521-4BB2-A7B7-68992F7657AB}"/>
                    </a:ext>
                  </a:extLst>
                </p:cNvPr>
                <p:cNvCxnSpPr/>
                <p:nvPr/>
              </p:nvCxnSpPr>
              <p:spPr>
                <a:xfrm>
                  <a:off x="3721100" y="1669441"/>
                  <a:ext cx="3013761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D0DB535B-CB5A-4C5C-AAAB-9CC5AADF5A65}"/>
                    </a:ext>
                  </a:extLst>
                </p:cNvPr>
                <p:cNvCxnSpPr/>
                <p:nvPr/>
              </p:nvCxnSpPr>
              <p:spPr>
                <a:xfrm>
                  <a:off x="3708400" y="1999641"/>
                  <a:ext cx="3026461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DC5A01F-07BE-41C6-9B9C-3B5F5A7A7AC6}"/>
                </a:ext>
              </a:extLst>
            </p:cNvPr>
            <p:cNvSpPr/>
            <p:nvPr/>
          </p:nvSpPr>
          <p:spPr>
            <a:xfrm>
              <a:off x="6576805" y="3098130"/>
              <a:ext cx="877478" cy="356256"/>
            </a:xfrm>
            <a:prstGeom prst="rect">
              <a:avLst/>
            </a:prstGeom>
            <a:gradFill flip="none" rotWithShape="1">
              <a:gsLst>
                <a:gs pos="0">
                  <a:srgbClr val="008000"/>
                </a:gs>
                <a:gs pos="100000">
                  <a:srgbClr val="FFFFFF"/>
                </a:gs>
              </a:gsLst>
              <a:lin ang="16200000" scaled="0"/>
              <a:tileRect/>
            </a:gra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BEEEE5F-9232-45CC-97DD-4104E3D366AC}"/>
                </a:ext>
              </a:extLst>
            </p:cNvPr>
            <p:cNvSpPr/>
            <p:nvPr/>
          </p:nvSpPr>
          <p:spPr>
            <a:xfrm>
              <a:off x="4623706" y="2648539"/>
              <a:ext cx="4907077" cy="992157"/>
            </a:xfrm>
            <a:prstGeom prst="rect">
              <a:avLst/>
            </a:prstGeom>
            <a:noFill/>
            <a:ln w="152400" cmpd="sng">
              <a:solidFill>
                <a:srgbClr val="FFDE35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3300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9B44E99-25AA-4164-AF19-338ED38F1CA4}"/>
                </a:ext>
              </a:extLst>
            </p:cNvPr>
            <p:cNvSpPr txBox="1"/>
            <p:nvPr/>
          </p:nvSpPr>
          <p:spPr>
            <a:xfrm>
              <a:off x="6767241" y="2641141"/>
              <a:ext cx="731087" cy="4980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i="1" dirty="0"/>
                <a:t>Ds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F574C25-7127-406B-A696-84E51D44DCC1}"/>
                </a:ext>
              </a:extLst>
            </p:cNvPr>
            <p:cNvCxnSpPr/>
            <p:nvPr/>
          </p:nvCxnSpPr>
          <p:spPr>
            <a:xfrm flipH="1">
              <a:off x="9057299" y="3276443"/>
              <a:ext cx="341400" cy="0"/>
            </a:xfrm>
            <a:prstGeom prst="line">
              <a:avLst/>
            </a:prstGeom>
            <a:ln w="38100" cmpd="sng">
              <a:solidFill>
                <a:schemeClr val="tx1"/>
              </a:solidFill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070DFD9-9921-4438-800D-28C2437F56EF}"/>
                </a:ext>
              </a:extLst>
            </p:cNvPr>
            <p:cNvCxnSpPr/>
            <p:nvPr/>
          </p:nvCxnSpPr>
          <p:spPr>
            <a:xfrm flipH="1">
              <a:off x="4851649" y="3276443"/>
              <a:ext cx="175485" cy="0"/>
            </a:xfrm>
            <a:prstGeom prst="line">
              <a:avLst/>
            </a:prstGeom>
            <a:ln w="38100" cmpd="sng">
              <a:solidFill>
                <a:schemeClr val="tx1"/>
              </a:solidFill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81399F2-CBBF-4642-939C-65D31CF3BF61}"/>
              </a:ext>
            </a:extLst>
          </p:cNvPr>
          <p:cNvGrpSpPr/>
          <p:nvPr/>
        </p:nvGrpSpPr>
        <p:grpSpPr>
          <a:xfrm>
            <a:off x="4039506" y="3824343"/>
            <a:ext cx="4927395" cy="1274418"/>
            <a:chOff x="4623706" y="3824343"/>
            <a:chExt cx="4927395" cy="1274418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9AD4694-3C05-4223-B7DE-5C7880F1BEA3}"/>
                </a:ext>
              </a:extLst>
            </p:cNvPr>
            <p:cNvGrpSpPr/>
            <p:nvPr/>
          </p:nvGrpSpPr>
          <p:grpSpPr>
            <a:xfrm>
              <a:off x="4623706" y="3824343"/>
              <a:ext cx="4927395" cy="1268191"/>
              <a:chOff x="7753143" y="5562458"/>
              <a:chExt cx="3855450" cy="1165543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31AA46E7-443A-482A-956B-49AA90859726}"/>
                  </a:ext>
                </a:extLst>
              </p:cNvPr>
              <p:cNvGrpSpPr/>
              <p:nvPr/>
            </p:nvGrpSpPr>
            <p:grpSpPr>
              <a:xfrm>
                <a:off x="7753143" y="5562458"/>
                <a:ext cx="3855450" cy="1165543"/>
                <a:chOff x="7523750" y="2946256"/>
                <a:chExt cx="3855450" cy="1165543"/>
              </a:xfrm>
            </p:grpSpPr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A6B71057-66FF-447D-9F9A-517ADC8E4162}"/>
                    </a:ext>
                  </a:extLst>
                </p:cNvPr>
                <p:cNvSpPr/>
                <p:nvPr/>
              </p:nvSpPr>
              <p:spPr>
                <a:xfrm>
                  <a:off x="7523750" y="2946256"/>
                  <a:ext cx="3855450" cy="11655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9" name="Group 38">
                  <a:extLst>
                    <a:ext uri="{FF2B5EF4-FFF2-40B4-BE49-F238E27FC236}">
                      <a16:creationId xmlns:a16="http://schemas.microsoft.com/office/drawing/2014/main" id="{7EF43256-370B-4D04-B6C5-C87530F571D0}"/>
                    </a:ext>
                  </a:extLst>
                </p:cNvPr>
                <p:cNvGrpSpPr/>
                <p:nvPr/>
              </p:nvGrpSpPr>
              <p:grpSpPr>
                <a:xfrm>
                  <a:off x="7926730" y="3594321"/>
                  <a:ext cx="3026461" cy="342505"/>
                  <a:chOff x="3708400" y="1669441"/>
                  <a:chExt cx="3026461" cy="342505"/>
                </a:xfrm>
              </p:grpSpPr>
              <p:sp>
                <p:nvSpPr>
                  <p:cNvPr id="40" name="Rectangle 39">
                    <a:extLst>
                      <a:ext uri="{FF2B5EF4-FFF2-40B4-BE49-F238E27FC236}">
                        <a16:creationId xmlns:a16="http://schemas.microsoft.com/office/drawing/2014/main" id="{93DDD3C6-3010-4D79-83D7-4D2D250803C0}"/>
                      </a:ext>
                    </a:extLst>
                  </p:cNvPr>
                  <p:cNvSpPr/>
                  <p:nvPr/>
                </p:nvSpPr>
                <p:spPr>
                  <a:xfrm>
                    <a:off x="3718611" y="1669441"/>
                    <a:ext cx="3016250" cy="342505"/>
                  </a:xfrm>
                  <a:prstGeom prst="rect">
                    <a:avLst/>
                  </a:prstGeom>
                  <a:gradFill flip="none" rotWithShape="1">
                    <a:gsLst>
                      <a:gs pos="43000">
                        <a:srgbClr val="1E69D3"/>
                      </a:gs>
                      <a:gs pos="100000">
                        <a:srgbClr val="FFFFFF"/>
                      </a:gs>
                    </a:gsLst>
                    <a:lin ang="16200000" scaled="0"/>
                    <a:tileRect/>
                  </a:gradFill>
                  <a:ln w="28575" cmpd="sng"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1" name="Rectangle 40">
                    <a:extLst>
                      <a:ext uri="{FF2B5EF4-FFF2-40B4-BE49-F238E27FC236}">
                        <a16:creationId xmlns:a16="http://schemas.microsoft.com/office/drawing/2014/main" id="{3C8EFD5B-7B40-467E-B753-2D6104E91A73}"/>
                      </a:ext>
                    </a:extLst>
                  </p:cNvPr>
                  <p:cNvSpPr/>
                  <p:nvPr/>
                </p:nvSpPr>
                <p:spPr>
                  <a:xfrm>
                    <a:off x="4184650" y="1669442"/>
                    <a:ext cx="2051050" cy="330200"/>
                  </a:xfrm>
                  <a:prstGeom prst="rect">
                    <a:avLst/>
                  </a:prstGeom>
                  <a:gradFill flip="none" rotWithShape="1">
                    <a:gsLst>
                      <a:gs pos="43000">
                        <a:srgbClr val="D4972B"/>
                      </a:gs>
                      <a:gs pos="100000">
                        <a:srgbClr val="FFFFFF"/>
                      </a:gs>
                    </a:gsLst>
                    <a:lin ang="16200000" scaled="0"/>
                    <a:tileRect/>
                  </a:gradFill>
                  <a:ln w="28575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2" name="Straight Connector 41">
                    <a:extLst>
                      <a:ext uri="{FF2B5EF4-FFF2-40B4-BE49-F238E27FC236}">
                        <a16:creationId xmlns:a16="http://schemas.microsoft.com/office/drawing/2014/main" id="{29D5171A-0E57-4ECA-B320-B0CF23A28094}"/>
                      </a:ext>
                    </a:extLst>
                  </p:cNvPr>
                  <p:cNvCxnSpPr/>
                  <p:nvPr/>
                </p:nvCxnSpPr>
                <p:spPr>
                  <a:xfrm>
                    <a:off x="3721100" y="1669441"/>
                    <a:ext cx="3013761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" name="Straight Connector 42">
                    <a:extLst>
                      <a:ext uri="{FF2B5EF4-FFF2-40B4-BE49-F238E27FC236}">
                        <a16:creationId xmlns:a16="http://schemas.microsoft.com/office/drawing/2014/main" id="{64AC1873-11F2-4248-9ABF-AE21F4320869}"/>
                      </a:ext>
                    </a:extLst>
                  </p:cNvPr>
                  <p:cNvCxnSpPr/>
                  <p:nvPr/>
                </p:nvCxnSpPr>
                <p:spPr>
                  <a:xfrm>
                    <a:off x="3708400" y="1999641"/>
                    <a:ext cx="3026461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599AADD-00EE-41BB-959C-31196C6F41AE}"/>
                  </a:ext>
                </a:extLst>
              </p:cNvPr>
              <p:cNvSpPr/>
              <p:nvPr/>
            </p:nvSpPr>
            <p:spPr>
              <a:xfrm>
                <a:off x="9307286" y="6210128"/>
                <a:ext cx="689427" cy="330200"/>
              </a:xfrm>
              <a:prstGeom prst="rect">
                <a:avLst/>
              </a:prstGeom>
              <a:gradFill flip="none" rotWithShape="1">
                <a:gsLst>
                  <a:gs pos="0">
                    <a:srgbClr val="008000"/>
                  </a:gs>
                  <a:gs pos="100000">
                    <a:srgbClr val="FFFFFF"/>
                  </a:gs>
                </a:gsLst>
                <a:lin ang="16200000" scaled="0"/>
                <a:tileRect/>
              </a:gradFill>
              <a:ln w="28575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24FB96E-21C7-40C4-BB37-79BAA6BD74BB}"/>
                  </a:ext>
                </a:extLst>
              </p:cNvPr>
              <p:cNvSpPr txBox="1"/>
              <p:nvPr/>
            </p:nvSpPr>
            <p:spPr>
              <a:xfrm>
                <a:off x="10132836" y="5640318"/>
                <a:ext cx="57440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i="1" dirty="0"/>
                  <a:t>Ds</a:t>
                </a:r>
              </a:p>
            </p:txBody>
          </p: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6F63701C-C830-4E14-A8B8-0B12C05645A7}"/>
                  </a:ext>
                </a:extLst>
              </p:cNvPr>
              <p:cNvCxnSpPr/>
              <p:nvPr/>
            </p:nvCxnSpPr>
            <p:spPr>
              <a:xfrm flipH="1">
                <a:off x="11254665" y="6375400"/>
                <a:ext cx="269396" cy="0"/>
              </a:xfrm>
              <a:prstGeom prst="line">
                <a:avLst/>
              </a:prstGeom>
              <a:ln w="38100" cmpd="sng">
                <a:solidFill>
                  <a:schemeClr val="tx1"/>
                </a:solidFill>
                <a:prstDash val="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2FBC5959-2C8E-48EA-9441-293E2CF2122F}"/>
                  </a:ext>
                </a:extLst>
              </p:cNvPr>
              <p:cNvCxnSpPr/>
              <p:nvPr/>
            </p:nvCxnSpPr>
            <p:spPr>
              <a:xfrm flipH="1">
                <a:off x="7820326" y="6375400"/>
                <a:ext cx="269396" cy="0"/>
              </a:xfrm>
              <a:prstGeom prst="line">
                <a:avLst/>
              </a:prstGeom>
              <a:ln w="38100" cmpd="sng">
                <a:solidFill>
                  <a:schemeClr val="tx1"/>
                </a:solidFill>
                <a:prstDash val="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2CF7626-9788-418A-845E-B8E6927AE466}"/>
                </a:ext>
              </a:extLst>
            </p:cNvPr>
            <p:cNvSpPr/>
            <p:nvPr/>
          </p:nvSpPr>
          <p:spPr>
            <a:xfrm>
              <a:off x="4623706" y="3839993"/>
              <a:ext cx="4907077" cy="1258768"/>
            </a:xfrm>
            <a:prstGeom prst="rect">
              <a:avLst/>
            </a:prstGeom>
            <a:noFill/>
            <a:ln w="152400" cmpd="sng">
              <a:solidFill>
                <a:srgbClr val="CC582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C3300"/>
                </a:solidFill>
              </a:endParaRPr>
            </a:p>
          </p:txBody>
        </p:sp>
        <p:sp>
          <p:nvSpPr>
            <p:cNvPr id="32" name="Bent Arrow 75">
              <a:extLst>
                <a:ext uri="{FF2B5EF4-FFF2-40B4-BE49-F238E27FC236}">
                  <a16:creationId xmlns:a16="http://schemas.microsoft.com/office/drawing/2014/main" id="{D9B9B23B-5070-4523-8892-5B433DE83217}"/>
                </a:ext>
              </a:extLst>
            </p:cNvPr>
            <p:cNvSpPr/>
            <p:nvPr/>
          </p:nvSpPr>
          <p:spPr>
            <a:xfrm>
              <a:off x="6995429" y="4088485"/>
              <a:ext cx="669605" cy="440568"/>
            </a:xfrm>
            <a:prstGeom prst="bentArrow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47" name="Picture 46">
            <a:extLst>
              <a:ext uri="{FF2B5EF4-FFF2-40B4-BE49-F238E27FC236}">
                <a16:creationId xmlns:a16="http://schemas.microsoft.com/office/drawing/2014/main" id="{5BC669D5-11E1-4F4F-94E2-EADD333DDD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0065"/>
          <a:stretch/>
        </p:blipFill>
        <p:spPr>
          <a:xfrm>
            <a:off x="9424207" y="2321124"/>
            <a:ext cx="2364249" cy="2137314"/>
          </a:xfrm>
          <a:prstGeom prst="rect">
            <a:avLst/>
          </a:prstGeom>
          <a:ln w="28575" cmpd="sng">
            <a:solidFill>
              <a:schemeClr val="tx1"/>
            </a:solidFill>
          </a:ln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5267A5B5-6204-4D90-AB5B-8AEBF4A0C660}"/>
              </a:ext>
            </a:extLst>
          </p:cNvPr>
          <p:cNvSpPr/>
          <p:nvPr/>
        </p:nvSpPr>
        <p:spPr>
          <a:xfrm>
            <a:off x="11090709" y="3429000"/>
            <a:ext cx="526182" cy="942975"/>
          </a:xfrm>
          <a:prstGeom prst="rect">
            <a:avLst/>
          </a:prstGeom>
          <a:noFill/>
          <a:ln w="101600" cmpd="sng">
            <a:solidFill>
              <a:srgbClr val="FFDE3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C3300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BD6201D-06A2-412A-9AF5-EE227965166B}"/>
              </a:ext>
            </a:extLst>
          </p:cNvPr>
          <p:cNvSpPr/>
          <p:nvPr/>
        </p:nvSpPr>
        <p:spPr>
          <a:xfrm>
            <a:off x="9754584" y="2389508"/>
            <a:ext cx="1862307" cy="818112"/>
          </a:xfrm>
          <a:prstGeom prst="rect">
            <a:avLst/>
          </a:prstGeom>
          <a:noFill/>
          <a:ln w="101600" cmpd="sng">
            <a:solidFill>
              <a:srgbClr val="CC582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C3300"/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FB2BFE5-9CB1-45DC-A9E9-30491A51286C}"/>
              </a:ext>
            </a:extLst>
          </p:cNvPr>
          <p:cNvSpPr/>
          <p:nvPr/>
        </p:nvSpPr>
        <p:spPr>
          <a:xfrm>
            <a:off x="9444525" y="3436271"/>
            <a:ext cx="476991" cy="928432"/>
          </a:xfrm>
          <a:prstGeom prst="rect">
            <a:avLst/>
          </a:prstGeom>
          <a:noFill/>
          <a:ln w="101600" cmpd="sng"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603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  <p:bldP spid="50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AE771-166C-3E03-97AF-2CF51062F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10-12. Repeat Defragmentation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4AC19-0213-F3F8-8835-D9FDAF772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RepeatCraft</a:t>
            </a:r>
            <a:endParaRPr lang="en-GB" dirty="0"/>
          </a:p>
          <a:p>
            <a:pPr lvl="1"/>
            <a:r>
              <a:rPr lang="en-GB" dirty="0"/>
              <a:t>Defragment close repeat loci to reconstruct longer TE copies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lvl="1"/>
            <a:r>
              <a:rPr lang="en-GB" dirty="0"/>
              <a:t>Incorporate information on full-length LTR elements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315FCA-9F3F-89CB-AAAF-0CEDC79F5BB2}"/>
              </a:ext>
            </a:extLst>
          </p:cNvPr>
          <p:cNvGrpSpPr/>
          <p:nvPr/>
        </p:nvGrpSpPr>
        <p:grpSpPr>
          <a:xfrm>
            <a:off x="4056927" y="2810454"/>
            <a:ext cx="4086936" cy="1334556"/>
            <a:chOff x="4056927" y="2810454"/>
            <a:chExt cx="4086936" cy="1334556"/>
          </a:xfrm>
        </p:grpSpPr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2201650E-D5A8-9FDB-EBAD-8B44CC6FF18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793798" y="2986300"/>
              <a:ext cx="97394" cy="30000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C5BFE35D-D85D-5959-7664-46FB5AEE25F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024123" y="2986300"/>
              <a:ext cx="97394" cy="30000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0D137CAE-CD2B-0E49-6CB9-35AB14AA57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13952" y="2993359"/>
              <a:ext cx="135172" cy="278137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15B13C50-2D73-29F1-8E2E-D209619609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60707" y="2993359"/>
              <a:ext cx="135172" cy="278137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6C4633F-CD86-3430-51C9-142F01F694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01296" y="2986300"/>
              <a:ext cx="606708" cy="266854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436C1407-5F04-74B7-29FE-87E32B95B8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27804" y="2995471"/>
              <a:ext cx="598236" cy="276025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BB1FBED-812B-19BD-3905-24D42DFD85F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437929" y="2986300"/>
              <a:ext cx="559441" cy="28519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47DF4AF7-6DF5-E2EA-4B76-1E0F63DB16C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68563" y="2977129"/>
              <a:ext cx="559441" cy="28519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5FC2883A-46FB-D1E3-1063-0DDA95C52520}"/>
                </a:ext>
              </a:extLst>
            </p:cNvPr>
            <p:cNvSpPr/>
            <p:nvPr/>
          </p:nvSpPr>
          <p:spPr>
            <a:xfrm>
              <a:off x="4056927" y="2810454"/>
              <a:ext cx="4078146" cy="175846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>
                  <a:latin typeface="Abadi Extra Light" panose="020B0204020104020204" pitchFamily="34" charset="0"/>
                </a:rPr>
                <a:t>Consensus</a:t>
              </a: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1D52C03A-B8A9-742E-B485-03DACE08F880}"/>
                </a:ext>
              </a:extLst>
            </p:cNvPr>
            <p:cNvSpPr/>
            <p:nvPr/>
          </p:nvSpPr>
          <p:spPr>
            <a:xfrm>
              <a:off x="4056927" y="3253154"/>
              <a:ext cx="700266" cy="175846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253D7F00-D255-DB40-8986-63A4CA098E8A}"/>
                </a:ext>
              </a:extLst>
            </p:cNvPr>
            <p:cNvSpPr/>
            <p:nvPr/>
          </p:nvSpPr>
          <p:spPr>
            <a:xfrm>
              <a:off x="7870785" y="3253154"/>
              <a:ext cx="264288" cy="175846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22ACA7DE-0272-4B56-6BA5-901F65EB2380}"/>
                </a:ext>
              </a:extLst>
            </p:cNvPr>
            <p:cNvSpPr/>
            <p:nvPr/>
          </p:nvSpPr>
          <p:spPr>
            <a:xfrm>
              <a:off x="4972292" y="3253154"/>
              <a:ext cx="1066796" cy="175846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i="1" dirty="0">
                <a:latin typeface="Abadi Extra Light" panose="020B0204020104020204" pitchFamily="34" charset="0"/>
              </a:endParaRPr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34D6B10F-9207-D29A-BD13-76B854089C4B}"/>
                </a:ext>
              </a:extLst>
            </p:cNvPr>
            <p:cNvSpPr/>
            <p:nvPr/>
          </p:nvSpPr>
          <p:spPr>
            <a:xfrm>
              <a:off x="6152913" y="3253154"/>
              <a:ext cx="408974" cy="175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i="1" dirty="0">
                <a:latin typeface="Abadi Extra Light" panose="020B0204020104020204" pitchFamily="34" charset="0"/>
              </a:endParaRP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DD1C3436-A16A-1EA6-86D1-9E717DA7788D}"/>
                </a:ext>
              </a:extLst>
            </p:cNvPr>
            <p:cNvSpPr/>
            <p:nvPr/>
          </p:nvSpPr>
          <p:spPr>
            <a:xfrm>
              <a:off x="6981456" y="3253154"/>
              <a:ext cx="408974" cy="175846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i="1" dirty="0">
                <a:latin typeface="Abadi Extra Light" panose="020B0204020104020204" pitchFamily="34" charset="0"/>
              </a:endParaRP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6AB2528-C18F-7166-13F5-069817BE90E0}"/>
                </a:ext>
              </a:extLst>
            </p:cNvPr>
            <p:cNvCxnSpPr>
              <a:cxnSpLocks/>
              <a:stCxn id="14" idx="3"/>
              <a:endCxn id="17" idx="1"/>
            </p:cNvCxnSpPr>
            <p:nvPr/>
          </p:nvCxnSpPr>
          <p:spPr>
            <a:xfrm>
              <a:off x="4757193" y="3341077"/>
              <a:ext cx="215099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B883C64-C658-74F3-1EF8-EEDE11FD81CB}"/>
                </a:ext>
              </a:extLst>
            </p:cNvPr>
            <p:cNvCxnSpPr>
              <a:cxnSpLocks/>
              <a:stCxn id="17" idx="3"/>
              <a:endCxn id="19" idx="1"/>
            </p:cNvCxnSpPr>
            <p:nvPr/>
          </p:nvCxnSpPr>
          <p:spPr>
            <a:xfrm>
              <a:off x="6039088" y="3341077"/>
              <a:ext cx="113825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1066A6F-C980-3248-DF4B-7D1714999F60}"/>
                </a:ext>
              </a:extLst>
            </p:cNvPr>
            <p:cNvCxnSpPr>
              <a:cxnSpLocks/>
              <a:stCxn id="19" idx="3"/>
              <a:endCxn id="20" idx="1"/>
            </p:cNvCxnSpPr>
            <p:nvPr/>
          </p:nvCxnSpPr>
          <p:spPr>
            <a:xfrm>
              <a:off x="6561887" y="3341077"/>
              <a:ext cx="419569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D7E8BCE-82E1-B77E-8398-D0AE01F3AC49}"/>
                </a:ext>
              </a:extLst>
            </p:cNvPr>
            <p:cNvCxnSpPr>
              <a:cxnSpLocks/>
              <a:stCxn id="20" idx="3"/>
              <a:endCxn id="16" idx="1"/>
            </p:cNvCxnSpPr>
            <p:nvPr/>
          </p:nvCxnSpPr>
          <p:spPr>
            <a:xfrm>
              <a:off x="7390430" y="3341077"/>
              <a:ext cx="480355" cy="0"/>
            </a:xfrm>
            <a:prstGeom prst="line">
              <a:avLst/>
            </a:prstGeom>
            <a:ln>
              <a:prstDash val="sysDot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0" name="Rounded Rectangle 59">
              <a:extLst>
                <a:ext uri="{FF2B5EF4-FFF2-40B4-BE49-F238E27FC236}">
                  <a16:creationId xmlns:a16="http://schemas.microsoft.com/office/drawing/2014/main" id="{9F9CDB7F-06C9-39A3-66A4-9FD75E7764C6}"/>
                </a:ext>
              </a:extLst>
            </p:cNvPr>
            <p:cNvSpPr/>
            <p:nvPr/>
          </p:nvSpPr>
          <p:spPr>
            <a:xfrm>
              <a:off x="4661225" y="2810454"/>
              <a:ext cx="700266" cy="175846"/>
            </a:xfrm>
            <a:prstGeom prst="roundRect">
              <a:avLst/>
            </a:prstGeom>
            <a:noFill/>
            <a:ln w="19050">
              <a:solidFill>
                <a:srgbClr val="ED7D31"/>
              </a:solidFill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  <p:sp>
          <p:nvSpPr>
            <p:cNvPr id="65" name="Rounded Rectangle 64">
              <a:extLst>
                <a:ext uri="{FF2B5EF4-FFF2-40B4-BE49-F238E27FC236}">
                  <a16:creationId xmlns:a16="http://schemas.microsoft.com/office/drawing/2014/main" id="{43AB152C-CF0D-0775-24B5-10E742DC6507}"/>
                </a:ext>
              </a:extLst>
            </p:cNvPr>
            <p:cNvSpPr/>
            <p:nvPr/>
          </p:nvSpPr>
          <p:spPr>
            <a:xfrm>
              <a:off x="4418880" y="2810454"/>
              <a:ext cx="231261" cy="175846"/>
            </a:xfrm>
            <a:prstGeom prst="round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  <p:sp>
          <p:nvSpPr>
            <p:cNvPr id="66" name="Rounded Rectangle 65">
              <a:extLst>
                <a:ext uri="{FF2B5EF4-FFF2-40B4-BE49-F238E27FC236}">
                  <a16:creationId xmlns:a16="http://schemas.microsoft.com/office/drawing/2014/main" id="{849043FE-DCBA-C652-FE42-B40C57F91CD7}"/>
                </a:ext>
              </a:extLst>
            </p:cNvPr>
            <p:cNvSpPr/>
            <p:nvPr/>
          </p:nvSpPr>
          <p:spPr>
            <a:xfrm>
              <a:off x="5372575" y="2811688"/>
              <a:ext cx="101520" cy="175846"/>
            </a:xfrm>
            <a:prstGeom prst="round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45C8F714-8962-E474-8F32-23FAC68A2D36}"/>
                </a:ext>
              </a:extLst>
            </p:cNvPr>
            <p:cNvSpPr/>
            <p:nvPr/>
          </p:nvSpPr>
          <p:spPr>
            <a:xfrm>
              <a:off x="7145746" y="2817513"/>
              <a:ext cx="350133" cy="175846"/>
            </a:xfrm>
            <a:prstGeom prst="roundRect">
              <a:avLst/>
            </a:prstGeom>
            <a:noFill/>
            <a:ln w="19050">
              <a:solidFill>
                <a:srgbClr val="ED7D31"/>
              </a:solidFill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  <p:sp>
          <p:nvSpPr>
            <p:cNvPr id="76" name="Rounded Rectangle 75">
              <a:extLst>
                <a:ext uri="{FF2B5EF4-FFF2-40B4-BE49-F238E27FC236}">
                  <a16:creationId xmlns:a16="http://schemas.microsoft.com/office/drawing/2014/main" id="{BFD2F33F-424E-E887-44E3-B8D7311C54D2}"/>
                </a:ext>
              </a:extLst>
            </p:cNvPr>
            <p:cNvSpPr/>
            <p:nvPr/>
          </p:nvSpPr>
          <p:spPr>
            <a:xfrm>
              <a:off x="7788007" y="2817513"/>
              <a:ext cx="236116" cy="175846"/>
            </a:xfrm>
            <a:prstGeom prst="round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  <p:sp>
          <p:nvSpPr>
            <p:cNvPr id="77" name="Down Arrow 76">
              <a:extLst>
                <a:ext uri="{FF2B5EF4-FFF2-40B4-BE49-F238E27FC236}">
                  <a16:creationId xmlns:a16="http://schemas.microsoft.com/office/drawing/2014/main" id="{AFEA9D21-FD40-BAD0-1C9F-881867F49C52}"/>
                </a:ext>
              </a:extLst>
            </p:cNvPr>
            <p:cNvSpPr/>
            <p:nvPr/>
          </p:nvSpPr>
          <p:spPr>
            <a:xfrm>
              <a:off x="5982226" y="3500705"/>
              <a:ext cx="227547" cy="371355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Rounded Rectangle 77">
              <a:extLst>
                <a:ext uri="{FF2B5EF4-FFF2-40B4-BE49-F238E27FC236}">
                  <a16:creationId xmlns:a16="http://schemas.microsoft.com/office/drawing/2014/main" id="{51790E4E-5BC3-B8D9-EBB7-9E7BCE8B3160}"/>
                </a:ext>
              </a:extLst>
            </p:cNvPr>
            <p:cNvSpPr/>
            <p:nvPr/>
          </p:nvSpPr>
          <p:spPr>
            <a:xfrm>
              <a:off x="4065717" y="3969164"/>
              <a:ext cx="700266" cy="175846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  <p:sp>
          <p:nvSpPr>
            <p:cNvPr id="79" name="Rounded Rectangle 78">
              <a:extLst>
                <a:ext uri="{FF2B5EF4-FFF2-40B4-BE49-F238E27FC236}">
                  <a16:creationId xmlns:a16="http://schemas.microsoft.com/office/drawing/2014/main" id="{4200D2D4-4081-5EA9-4626-54363975AA1F}"/>
                </a:ext>
              </a:extLst>
            </p:cNvPr>
            <p:cNvSpPr/>
            <p:nvPr/>
          </p:nvSpPr>
          <p:spPr>
            <a:xfrm>
              <a:off x="7879575" y="3969164"/>
              <a:ext cx="264288" cy="175846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  <p:sp>
          <p:nvSpPr>
            <p:cNvPr id="80" name="Rounded Rectangle 79">
              <a:extLst>
                <a:ext uri="{FF2B5EF4-FFF2-40B4-BE49-F238E27FC236}">
                  <a16:creationId xmlns:a16="http://schemas.microsoft.com/office/drawing/2014/main" id="{50CC9A63-C68B-9684-2844-24E6FADC5EA5}"/>
                </a:ext>
              </a:extLst>
            </p:cNvPr>
            <p:cNvSpPr/>
            <p:nvPr/>
          </p:nvSpPr>
          <p:spPr>
            <a:xfrm>
              <a:off x="4981081" y="3969164"/>
              <a:ext cx="1180621" cy="175844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i="1" dirty="0">
                <a:latin typeface="Abadi Extra Light" panose="020B0204020104020204" pitchFamily="34" charset="0"/>
              </a:endParaRPr>
            </a:p>
          </p:txBody>
        </p:sp>
        <p:sp>
          <p:nvSpPr>
            <p:cNvPr id="81" name="Rounded Rectangle 80">
              <a:extLst>
                <a:ext uri="{FF2B5EF4-FFF2-40B4-BE49-F238E27FC236}">
                  <a16:creationId xmlns:a16="http://schemas.microsoft.com/office/drawing/2014/main" id="{4210E841-F12B-614B-293B-B5A2BAFB2BAA}"/>
                </a:ext>
              </a:extLst>
            </p:cNvPr>
            <p:cNvSpPr/>
            <p:nvPr/>
          </p:nvSpPr>
          <p:spPr>
            <a:xfrm>
              <a:off x="6161703" y="3969164"/>
              <a:ext cx="408974" cy="175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i="1" dirty="0">
                <a:latin typeface="Abadi Extra Light" panose="020B0204020104020204" pitchFamily="34" charset="0"/>
              </a:endParaRPr>
            </a:p>
          </p:txBody>
        </p:sp>
        <p:sp>
          <p:nvSpPr>
            <p:cNvPr id="82" name="Rounded Rectangle 81">
              <a:extLst>
                <a:ext uri="{FF2B5EF4-FFF2-40B4-BE49-F238E27FC236}">
                  <a16:creationId xmlns:a16="http://schemas.microsoft.com/office/drawing/2014/main" id="{DAEAFD60-0040-251A-8BF7-99D1C08FEE3B}"/>
                </a:ext>
              </a:extLst>
            </p:cNvPr>
            <p:cNvSpPr/>
            <p:nvPr/>
          </p:nvSpPr>
          <p:spPr>
            <a:xfrm>
              <a:off x="6570677" y="3969164"/>
              <a:ext cx="828543" cy="175818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i="1" dirty="0">
                <a:latin typeface="Abadi Extra Light" panose="020B0204020104020204" pitchFamily="34" charset="0"/>
              </a:endParaRPr>
            </a:p>
          </p:txBody>
        </p: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71C0590F-FB12-4DFC-DCCD-E8DF0C04EA87}"/>
                </a:ext>
              </a:extLst>
            </p:cNvPr>
            <p:cNvCxnSpPr>
              <a:cxnSpLocks/>
              <a:stCxn id="78" idx="3"/>
              <a:endCxn id="80" idx="1"/>
            </p:cNvCxnSpPr>
            <p:nvPr/>
          </p:nvCxnSpPr>
          <p:spPr>
            <a:xfrm flipV="1">
              <a:off x="4765983" y="4057086"/>
              <a:ext cx="215098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319A88A1-4839-3C9B-0182-045A1EEBFA9F}"/>
                </a:ext>
              </a:extLst>
            </p:cNvPr>
            <p:cNvCxnSpPr>
              <a:cxnSpLocks/>
              <a:stCxn id="80" idx="3"/>
              <a:endCxn id="81" idx="1"/>
            </p:cNvCxnSpPr>
            <p:nvPr/>
          </p:nvCxnSpPr>
          <p:spPr>
            <a:xfrm>
              <a:off x="6161702" y="4057086"/>
              <a:ext cx="1" cy="1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189FF327-3A26-ECF0-F7CE-5DC934FD068E}"/>
                </a:ext>
              </a:extLst>
            </p:cNvPr>
            <p:cNvCxnSpPr>
              <a:cxnSpLocks/>
              <a:stCxn id="81" idx="3"/>
              <a:endCxn id="82" idx="1"/>
            </p:cNvCxnSpPr>
            <p:nvPr/>
          </p:nvCxnSpPr>
          <p:spPr>
            <a:xfrm flipV="1">
              <a:off x="6570677" y="4057073"/>
              <a:ext cx="0" cy="14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48EF452F-E659-C9EE-E990-AC0E71D6CB48}"/>
                </a:ext>
              </a:extLst>
            </p:cNvPr>
            <p:cNvCxnSpPr>
              <a:cxnSpLocks/>
              <a:stCxn id="82" idx="3"/>
              <a:endCxn id="79" idx="1"/>
            </p:cNvCxnSpPr>
            <p:nvPr/>
          </p:nvCxnSpPr>
          <p:spPr>
            <a:xfrm>
              <a:off x="7399220" y="4057073"/>
              <a:ext cx="480355" cy="14"/>
            </a:xfrm>
            <a:prstGeom prst="line">
              <a:avLst/>
            </a:prstGeom>
            <a:ln>
              <a:prstDash val="sysDot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2" name="TextBox 91">
            <a:extLst>
              <a:ext uri="{FF2B5EF4-FFF2-40B4-BE49-F238E27FC236}">
                <a16:creationId xmlns:a16="http://schemas.microsoft.com/office/drawing/2014/main" id="{B5CB807F-BC3B-4481-8C76-C4388E60728E}"/>
              </a:ext>
            </a:extLst>
          </p:cNvPr>
          <p:cNvSpPr txBox="1"/>
          <p:nvPr/>
        </p:nvSpPr>
        <p:spPr>
          <a:xfrm>
            <a:off x="0" y="6492875"/>
            <a:ext cx="3791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Abadi Extra Light" panose="020B0204020104020204" pitchFamily="34" charset="0"/>
                <a:hlinkClick r:id="rId3"/>
              </a:rPr>
              <a:t>https://github.com/niccw/repeatcraftp</a:t>
            </a:r>
            <a:r>
              <a:rPr lang="en-GB" dirty="0">
                <a:latin typeface="Abadi Extra Light" panose="020B0204020104020204" pitchFamily="34" charset="0"/>
              </a:rPr>
              <a:t>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C2A5980-E997-7A29-C921-93BD45665431}"/>
              </a:ext>
            </a:extLst>
          </p:cNvPr>
          <p:cNvGrpSpPr/>
          <p:nvPr/>
        </p:nvGrpSpPr>
        <p:grpSpPr>
          <a:xfrm>
            <a:off x="3501260" y="4642691"/>
            <a:ext cx="5134740" cy="1297536"/>
            <a:chOff x="3501260" y="4642691"/>
            <a:chExt cx="5134740" cy="1297536"/>
          </a:xfrm>
        </p:grpSpPr>
        <p:sp>
          <p:nvSpPr>
            <p:cNvPr id="94" name="Rounded Rectangle 93">
              <a:extLst>
                <a:ext uri="{FF2B5EF4-FFF2-40B4-BE49-F238E27FC236}">
                  <a16:creationId xmlns:a16="http://schemas.microsoft.com/office/drawing/2014/main" id="{3587B533-B578-D03B-E1F6-9494776B6E20}"/>
                </a:ext>
              </a:extLst>
            </p:cNvPr>
            <p:cNvSpPr/>
            <p:nvPr/>
          </p:nvSpPr>
          <p:spPr>
            <a:xfrm>
              <a:off x="3986515" y="5039518"/>
              <a:ext cx="3310531" cy="175844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>
                  <a:latin typeface="Abadi Extra Light" panose="020B0204020104020204" pitchFamily="34" charset="0"/>
                </a:rPr>
                <a:t>LTR</a:t>
              </a:r>
            </a:p>
          </p:txBody>
        </p:sp>
        <p:sp>
          <p:nvSpPr>
            <p:cNvPr id="104" name="Rounded Rectangle 103">
              <a:extLst>
                <a:ext uri="{FF2B5EF4-FFF2-40B4-BE49-F238E27FC236}">
                  <a16:creationId xmlns:a16="http://schemas.microsoft.com/office/drawing/2014/main" id="{A395B95B-C262-1256-9708-F5CE0882D60D}"/>
                </a:ext>
              </a:extLst>
            </p:cNvPr>
            <p:cNvSpPr/>
            <p:nvPr/>
          </p:nvSpPr>
          <p:spPr>
            <a:xfrm>
              <a:off x="3986515" y="4642691"/>
              <a:ext cx="700266" cy="175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  <p:sp>
          <p:nvSpPr>
            <p:cNvPr id="105" name="Rounded Rectangle 104">
              <a:extLst>
                <a:ext uri="{FF2B5EF4-FFF2-40B4-BE49-F238E27FC236}">
                  <a16:creationId xmlns:a16="http://schemas.microsoft.com/office/drawing/2014/main" id="{1C8BA4F7-8B3E-0DCE-5D6A-DBDE1643D1D0}"/>
                </a:ext>
              </a:extLst>
            </p:cNvPr>
            <p:cNvSpPr/>
            <p:nvPr/>
          </p:nvSpPr>
          <p:spPr>
            <a:xfrm>
              <a:off x="7505217" y="4642691"/>
              <a:ext cx="700266" cy="175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  <p:sp>
          <p:nvSpPr>
            <p:cNvPr id="106" name="Rounded Rectangle 105">
              <a:extLst>
                <a:ext uri="{FF2B5EF4-FFF2-40B4-BE49-F238E27FC236}">
                  <a16:creationId xmlns:a16="http://schemas.microsoft.com/office/drawing/2014/main" id="{0F5BC7F3-5448-6410-58DE-7E88F3508E04}"/>
                </a:ext>
              </a:extLst>
            </p:cNvPr>
            <p:cNvSpPr/>
            <p:nvPr/>
          </p:nvSpPr>
          <p:spPr>
            <a:xfrm>
              <a:off x="4972291" y="4642691"/>
              <a:ext cx="700266" cy="175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i="1" dirty="0">
                <a:latin typeface="Abadi Extra Light" panose="020B0204020104020204" pitchFamily="34" charset="0"/>
              </a:endParaRPr>
            </a:p>
          </p:txBody>
        </p:sp>
        <p:sp>
          <p:nvSpPr>
            <p:cNvPr id="108" name="Rounded Rectangle 107">
              <a:extLst>
                <a:ext uri="{FF2B5EF4-FFF2-40B4-BE49-F238E27FC236}">
                  <a16:creationId xmlns:a16="http://schemas.microsoft.com/office/drawing/2014/main" id="{AFE57F2B-1ECB-0197-83F8-662B081CCE8E}"/>
                </a:ext>
              </a:extLst>
            </p:cNvPr>
            <p:cNvSpPr/>
            <p:nvPr/>
          </p:nvSpPr>
          <p:spPr>
            <a:xfrm>
              <a:off x="6625539" y="4642691"/>
              <a:ext cx="408974" cy="175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i="1" dirty="0">
                <a:latin typeface="Abadi Extra Light" panose="020B0204020104020204" pitchFamily="34" charset="0"/>
              </a:endParaRPr>
            </a:p>
          </p:txBody>
        </p: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BF1188E3-B880-3930-D435-F1BCD36384A0}"/>
                </a:ext>
              </a:extLst>
            </p:cNvPr>
            <p:cNvCxnSpPr>
              <a:stCxn id="104" idx="3"/>
              <a:endCxn id="106" idx="1"/>
            </p:cNvCxnSpPr>
            <p:nvPr/>
          </p:nvCxnSpPr>
          <p:spPr>
            <a:xfrm>
              <a:off x="4686781" y="4730614"/>
              <a:ext cx="285510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17FDBE12-3A50-8F5D-F563-5E994333A753}"/>
                </a:ext>
              </a:extLst>
            </p:cNvPr>
            <p:cNvCxnSpPr>
              <a:cxnSpLocks/>
              <a:stCxn id="106" idx="3"/>
              <a:endCxn id="108" idx="1"/>
            </p:cNvCxnSpPr>
            <p:nvPr/>
          </p:nvCxnSpPr>
          <p:spPr>
            <a:xfrm>
              <a:off x="5672557" y="4730614"/>
              <a:ext cx="952982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139EA89F-855B-BD24-C526-39B5A8FEA925}"/>
                </a:ext>
              </a:extLst>
            </p:cNvPr>
            <p:cNvCxnSpPr>
              <a:cxnSpLocks/>
              <a:stCxn id="108" idx="3"/>
              <a:endCxn id="105" idx="1"/>
            </p:cNvCxnSpPr>
            <p:nvPr/>
          </p:nvCxnSpPr>
          <p:spPr>
            <a:xfrm>
              <a:off x="7034513" y="4730614"/>
              <a:ext cx="4707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14" name="Down Arrow 113">
              <a:extLst>
                <a:ext uri="{FF2B5EF4-FFF2-40B4-BE49-F238E27FC236}">
                  <a16:creationId xmlns:a16="http://schemas.microsoft.com/office/drawing/2014/main" id="{661E7413-1794-57B2-9169-8715F459CF10}"/>
                </a:ext>
              </a:extLst>
            </p:cNvPr>
            <p:cNvSpPr/>
            <p:nvPr/>
          </p:nvSpPr>
          <p:spPr>
            <a:xfrm>
              <a:off x="5982226" y="5303468"/>
              <a:ext cx="227547" cy="371355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5" name="Rounded Rectangle 114">
              <a:extLst>
                <a:ext uri="{FF2B5EF4-FFF2-40B4-BE49-F238E27FC236}">
                  <a16:creationId xmlns:a16="http://schemas.microsoft.com/office/drawing/2014/main" id="{82C86EEB-FB37-49A1-51C2-6B2847B83933}"/>
                </a:ext>
              </a:extLst>
            </p:cNvPr>
            <p:cNvSpPr/>
            <p:nvPr/>
          </p:nvSpPr>
          <p:spPr>
            <a:xfrm>
              <a:off x="4001950" y="5764381"/>
              <a:ext cx="3047998" cy="175844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  <p:sp>
          <p:nvSpPr>
            <p:cNvPr id="116" name="Rounded Rectangle 115">
              <a:extLst>
                <a:ext uri="{FF2B5EF4-FFF2-40B4-BE49-F238E27FC236}">
                  <a16:creationId xmlns:a16="http://schemas.microsoft.com/office/drawing/2014/main" id="{275B1985-98F9-813A-29E9-269528141EAB}"/>
                </a:ext>
              </a:extLst>
            </p:cNvPr>
            <p:cNvSpPr/>
            <p:nvPr/>
          </p:nvSpPr>
          <p:spPr>
            <a:xfrm>
              <a:off x="7520652" y="5764381"/>
              <a:ext cx="700266" cy="175846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badi Extra Light" panose="020B0204020104020204" pitchFamily="34" charset="0"/>
              </a:endParaRPr>
            </a:p>
          </p:txBody>
        </p: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B2CBABFC-0139-88E9-38C0-61677779E00B}"/>
                </a:ext>
              </a:extLst>
            </p:cNvPr>
            <p:cNvCxnSpPr>
              <a:cxnSpLocks/>
              <a:endCxn id="116" idx="1"/>
            </p:cNvCxnSpPr>
            <p:nvPr/>
          </p:nvCxnSpPr>
          <p:spPr>
            <a:xfrm>
              <a:off x="7049948" y="5852304"/>
              <a:ext cx="47070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79741D87-EA27-C724-7C84-111D98F1A990}"/>
                </a:ext>
              </a:extLst>
            </p:cNvPr>
            <p:cNvCxnSpPr>
              <a:cxnSpLocks/>
              <a:endCxn id="104" idx="1"/>
            </p:cNvCxnSpPr>
            <p:nvPr/>
          </p:nvCxnSpPr>
          <p:spPr>
            <a:xfrm>
              <a:off x="3501260" y="4730614"/>
              <a:ext cx="485255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4E4E6BE0-6E14-DC89-A9E8-B0A22F085475}"/>
                </a:ext>
              </a:extLst>
            </p:cNvPr>
            <p:cNvCxnSpPr>
              <a:cxnSpLocks/>
              <a:endCxn id="94" idx="1"/>
            </p:cNvCxnSpPr>
            <p:nvPr/>
          </p:nvCxnSpPr>
          <p:spPr>
            <a:xfrm>
              <a:off x="3501260" y="5127440"/>
              <a:ext cx="485255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9BAA5648-A01B-3EA5-8434-8280A65FB094}"/>
                </a:ext>
              </a:extLst>
            </p:cNvPr>
            <p:cNvCxnSpPr>
              <a:cxnSpLocks/>
              <a:stCxn id="94" idx="3"/>
            </p:cNvCxnSpPr>
            <p:nvPr/>
          </p:nvCxnSpPr>
          <p:spPr>
            <a:xfrm>
              <a:off x="7297046" y="5127440"/>
              <a:ext cx="1338954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3431A01E-3BEF-615F-7006-C736349B064C}"/>
                </a:ext>
              </a:extLst>
            </p:cNvPr>
            <p:cNvCxnSpPr>
              <a:cxnSpLocks/>
              <a:stCxn id="105" idx="3"/>
            </p:cNvCxnSpPr>
            <p:nvPr/>
          </p:nvCxnSpPr>
          <p:spPr>
            <a:xfrm>
              <a:off x="8205483" y="4730614"/>
              <a:ext cx="430517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18000B3-684D-A367-4FE8-8E735FE60EAB}"/>
              </a:ext>
            </a:extLst>
          </p:cNvPr>
          <p:cNvSpPr txBox="1"/>
          <p:nvPr/>
        </p:nvSpPr>
        <p:spPr>
          <a:xfrm>
            <a:off x="1754454" y="6274067"/>
            <a:ext cx="89106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/workspace/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monarchDemo_EarlGrey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monarchDemo_mergedRepeats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looseMerge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4735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D0D9E60-4842-CE1F-73A5-2E85CCB30580}"/>
              </a:ext>
            </a:extLst>
          </p:cNvPr>
          <p:cNvCxnSpPr>
            <a:cxnSpLocks/>
          </p:cNvCxnSpPr>
          <p:nvPr/>
        </p:nvCxnSpPr>
        <p:spPr>
          <a:xfrm>
            <a:off x="5336681" y="4687244"/>
            <a:ext cx="2009164" cy="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1066A6F-C980-3248-DF4B-7D1714999F60}"/>
              </a:ext>
            </a:extLst>
          </p:cNvPr>
          <p:cNvCxnSpPr>
            <a:cxnSpLocks/>
            <a:stCxn id="17" idx="1"/>
          </p:cNvCxnSpPr>
          <p:nvPr/>
        </p:nvCxnSpPr>
        <p:spPr>
          <a:xfrm>
            <a:off x="5327892" y="3971269"/>
            <a:ext cx="2009164" cy="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C3AE771-166C-3E03-97AF-2CF51062F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13. Final 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4AC19-0213-F3F8-8835-D9FDAF772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Resolve overlapping annotations</a:t>
            </a:r>
          </a:p>
          <a:p>
            <a:pPr lvl="1"/>
            <a:r>
              <a:rPr lang="en-GB" dirty="0" err="1"/>
              <a:t>RepeatMasker</a:t>
            </a:r>
            <a:r>
              <a:rPr lang="en-GB" dirty="0"/>
              <a:t> generates some overlapping annotations</a:t>
            </a:r>
          </a:p>
          <a:p>
            <a:pPr lvl="1"/>
            <a:r>
              <a:rPr lang="en-GB" dirty="0"/>
              <a:t>It is impossible for a single base pair to belong to multiple TEs</a:t>
            </a:r>
          </a:p>
          <a:p>
            <a:pPr lvl="1"/>
            <a:r>
              <a:rPr lang="en-GB" dirty="0"/>
              <a:t>It is also hard to know which TE the base came from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r>
              <a:rPr lang="en-GB" dirty="0"/>
              <a:t>Remove annotations &lt;100bp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34D6B10F-9207-D29A-BD13-76B854089C4B}"/>
              </a:ext>
            </a:extLst>
          </p:cNvPr>
          <p:cNvSpPr/>
          <p:nvPr/>
        </p:nvSpPr>
        <p:spPr>
          <a:xfrm>
            <a:off x="6096000" y="3687840"/>
            <a:ext cx="821487" cy="371355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i="1" dirty="0">
              <a:latin typeface="Abadi Extra Light" panose="020B0204020104020204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6AB2528-C18F-7166-13F5-069817BE90E0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5112793" y="3971269"/>
            <a:ext cx="215099" cy="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7" name="Down Arrow 76">
            <a:extLst>
              <a:ext uri="{FF2B5EF4-FFF2-40B4-BE49-F238E27FC236}">
                <a16:creationId xmlns:a16="http://schemas.microsoft.com/office/drawing/2014/main" id="{AFEA9D21-FD40-BAD0-1C9F-881867F49C52}"/>
              </a:ext>
            </a:extLst>
          </p:cNvPr>
          <p:cNvSpPr/>
          <p:nvPr/>
        </p:nvSpPr>
        <p:spPr>
          <a:xfrm>
            <a:off x="5982226" y="4156940"/>
            <a:ext cx="227547" cy="37135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50CC9A63-C68B-9684-2844-24E6FADC5EA5}"/>
              </a:ext>
            </a:extLst>
          </p:cNvPr>
          <p:cNvSpPr/>
          <p:nvPr/>
        </p:nvSpPr>
        <p:spPr>
          <a:xfrm>
            <a:off x="5336681" y="4599359"/>
            <a:ext cx="1001145" cy="175841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i="1" dirty="0">
              <a:latin typeface="Abadi Extra Light" panose="020B0204020104020204" pitchFamily="34" charset="0"/>
            </a:endParaRPr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4210E841-F12B-614B-293B-B5A2BAFB2BAA}"/>
              </a:ext>
            </a:extLst>
          </p:cNvPr>
          <p:cNvSpPr/>
          <p:nvPr/>
        </p:nvSpPr>
        <p:spPr>
          <a:xfrm>
            <a:off x="6337826" y="4599359"/>
            <a:ext cx="588451" cy="175817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i="1" dirty="0">
              <a:latin typeface="Abadi Extra Light" panose="020B0204020104020204" pitchFamily="34" charset="0"/>
            </a:endParaRPr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1C0590F-FB12-4DFC-DCCD-E8DF0C04EA87}"/>
              </a:ext>
            </a:extLst>
          </p:cNvPr>
          <p:cNvCxnSpPr>
            <a:cxnSpLocks/>
            <a:endCxn id="80" idx="1"/>
          </p:cNvCxnSpPr>
          <p:nvPr/>
        </p:nvCxnSpPr>
        <p:spPr>
          <a:xfrm flipV="1">
            <a:off x="5121583" y="4687280"/>
            <a:ext cx="215098" cy="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189FF327-3A26-ECF0-F7CE-5DC934FD068E}"/>
              </a:ext>
            </a:extLst>
          </p:cNvPr>
          <p:cNvCxnSpPr>
            <a:cxnSpLocks/>
            <a:stCxn id="81" idx="3"/>
          </p:cNvCxnSpPr>
          <p:nvPr/>
        </p:nvCxnSpPr>
        <p:spPr>
          <a:xfrm>
            <a:off x="6926277" y="4687268"/>
            <a:ext cx="0" cy="2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2ACA7DE-0272-4B56-6BA5-901F65EB2380}"/>
              </a:ext>
            </a:extLst>
          </p:cNvPr>
          <p:cNvSpPr/>
          <p:nvPr/>
        </p:nvSpPr>
        <p:spPr>
          <a:xfrm>
            <a:off x="5327892" y="3883348"/>
            <a:ext cx="1237481" cy="175841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i="1" dirty="0">
              <a:latin typeface="Abadi Extra Light" panose="020B02040201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C44623-D9FB-D1D7-C033-5980D90AF241}"/>
              </a:ext>
            </a:extLst>
          </p:cNvPr>
          <p:cNvSpPr txBox="1"/>
          <p:nvPr/>
        </p:nvSpPr>
        <p:spPr>
          <a:xfrm>
            <a:off x="1060387" y="6323846"/>
            <a:ext cx="100712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/workspace/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monarchDemo_EarlGrey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monarchDemo_mergedRepeats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looseMerge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957628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AE771-166C-3E03-97AF-2CF51062F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14. Summarising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4AC19-0213-F3F8-8835-D9FDAF772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Generate summary plots to show TE content and relative activity</a:t>
            </a:r>
          </a:p>
        </p:txBody>
      </p:sp>
      <p:pic>
        <p:nvPicPr>
          <p:cNvPr id="9" name="Picture 8" descr="A black circle with colorful lines&#10;&#10;Description automatically generated">
            <a:extLst>
              <a:ext uri="{FF2B5EF4-FFF2-40B4-BE49-F238E27FC236}">
                <a16:creationId xmlns:a16="http://schemas.microsoft.com/office/drawing/2014/main" id="{AAD1F975-A13D-429E-3924-BC5E059689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799764"/>
            <a:ext cx="4451350" cy="2403059"/>
          </a:xfrm>
          <a:prstGeom prst="rect">
            <a:avLst/>
          </a:prstGeom>
        </p:spPr>
      </p:pic>
      <p:pic>
        <p:nvPicPr>
          <p:cNvPr id="13" name="Picture 12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D605DA26-EE30-B768-0D51-F31947C2AB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6750048" y="2516211"/>
            <a:ext cx="4603752" cy="29701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3FD134-BE2E-93FB-480C-1738CB54F47A}"/>
              </a:ext>
            </a:extLst>
          </p:cNvPr>
          <p:cNvSpPr txBox="1"/>
          <p:nvPr/>
        </p:nvSpPr>
        <p:spPr>
          <a:xfrm>
            <a:off x="2120777" y="6311900"/>
            <a:ext cx="79504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/workspace/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monarchDemo_EarlGrey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monarchDemo_summaryFiles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4455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B67E2-C902-FDE5-5116-816554984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14. Summarising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24731-2E29-A9E5-82CC-0CFEF6FFE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/workspace/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monarchDemo_EarlGrey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monarchDemo_summaryFiles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</a:p>
          <a:p>
            <a:r>
              <a:rPr lang="en-GB" sz="1800" dirty="0">
                <a:cs typeface="Consolas" panose="020B0609020204030204" pitchFamily="49" charset="0"/>
              </a:rPr>
              <a:t>Improved TE consensus library – </a:t>
            </a:r>
            <a:r>
              <a:rPr lang="en-GB" sz="1800" i="1" dirty="0">
                <a:cs typeface="Consolas" panose="020B0609020204030204" pitchFamily="49" charset="0"/>
              </a:rPr>
              <a:t>What was annotated in my input genome?</a:t>
            </a:r>
          </a:p>
          <a:p>
            <a:pPr lvl="1"/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monarchDemo-families.fa.strained</a:t>
            </a:r>
            <a:endParaRPr lang="en-GB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1800" dirty="0">
                <a:cs typeface="Consolas" panose="020B0609020204030204" pitchFamily="49" charset="0"/>
              </a:rPr>
              <a:t>Final TE annotation (GFF3 Format) – </a:t>
            </a:r>
            <a:r>
              <a:rPr lang="en-GB" sz="1800" i="1" dirty="0">
                <a:cs typeface="Consolas" panose="020B0609020204030204" pitchFamily="49" charset="0"/>
              </a:rPr>
              <a:t>Where were the TEs in my input genome?</a:t>
            </a:r>
            <a:endParaRPr lang="en-GB" sz="1800" dirty="0">
              <a:cs typeface="Consolas" panose="020B0609020204030204" pitchFamily="49" charset="0"/>
            </a:endParaRPr>
          </a:p>
          <a:p>
            <a:pPr lvl="1"/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monarchDemo.filteredRepeats.gff</a:t>
            </a:r>
            <a:endParaRPr lang="en-GB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1800" dirty="0">
                <a:cs typeface="Consolas" panose="020B0609020204030204" pitchFamily="49" charset="0"/>
              </a:rPr>
              <a:t>Final TE annotation (BED Format) – </a:t>
            </a:r>
            <a:r>
              <a:rPr lang="en-GB" sz="1800" i="1" dirty="0">
                <a:cs typeface="Consolas" panose="020B0609020204030204" pitchFamily="49" charset="0"/>
              </a:rPr>
              <a:t>Where were the TEs in my input genome?</a:t>
            </a:r>
            <a:endParaRPr lang="en-GB" sz="1800" b="1" dirty="0">
              <a:cs typeface="Consolas" panose="020B0609020204030204" pitchFamily="49" charset="0"/>
            </a:endParaRPr>
          </a:p>
          <a:p>
            <a:pPr lvl="1"/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monarchDemo.filteredRepeats.bed</a:t>
            </a:r>
            <a:endParaRPr lang="en-GB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1800" dirty="0">
                <a:cs typeface="Consolas" panose="020B0609020204030204" pitchFamily="49" charset="0"/>
              </a:rPr>
              <a:t>High-Level TE quantification – </a:t>
            </a:r>
            <a:r>
              <a:rPr lang="en-GB" sz="1800" i="1" dirty="0">
                <a:cs typeface="Consolas" panose="020B0609020204030204" pitchFamily="49" charset="0"/>
              </a:rPr>
              <a:t>How many TEs were in my input genome?</a:t>
            </a:r>
            <a:endParaRPr lang="en-GB" sz="1800" dirty="0">
              <a:cs typeface="Consolas" panose="020B0609020204030204" pitchFamily="49" charset="0"/>
            </a:endParaRPr>
          </a:p>
          <a:p>
            <a:pPr lvl="1"/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monarchDemo.highLevelCount.txt</a:t>
            </a:r>
            <a:endParaRPr lang="en-GB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GB" sz="1800" dirty="0">
                <a:cs typeface="Consolas" panose="020B0609020204030204" pitchFamily="49" charset="0"/>
              </a:rPr>
              <a:t>Family-Level TE quantification – </a:t>
            </a:r>
            <a:r>
              <a:rPr lang="en-GB" sz="1800" i="1" dirty="0">
                <a:cs typeface="Consolas" panose="020B0609020204030204" pitchFamily="49" charset="0"/>
              </a:rPr>
              <a:t>Which were the most abundant families in my input genome?</a:t>
            </a:r>
            <a:endParaRPr lang="en-GB" sz="1800" dirty="0">
              <a:cs typeface="Consolas" panose="020B0609020204030204" pitchFamily="49" charset="0"/>
            </a:endParaRPr>
          </a:p>
          <a:p>
            <a:pPr lvl="1"/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monarchDemo.familyLevelCount.txt</a:t>
            </a:r>
            <a:endParaRPr lang="en-GB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GB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824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690C4-B191-FD2A-CCE3-04198CC1F0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07912"/>
            <a:ext cx="9144000" cy="846476"/>
          </a:xfrm>
        </p:spPr>
        <p:txBody>
          <a:bodyPr>
            <a:normAutofit/>
          </a:bodyPr>
          <a:lstStyle/>
          <a:p>
            <a:r>
              <a:rPr lang="en-GB" sz="5400" dirty="0"/>
              <a:t>Why is Earl Grey useful?</a:t>
            </a: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36128D4E-0097-B4DE-0519-A9B0BA4422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93" t="27279" r="42712" b="16666"/>
          <a:stretch/>
        </p:blipFill>
        <p:spPr>
          <a:xfrm rot="16200000">
            <a:off x="4838574" y="1362418"/>
            <a:ext cx="3041794" cy="304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9353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77FDA-8721-1FA1-3710-9599567CA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Benefits of Earl Grey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EED5B-0BE9-B6F5-5311-2108B6FC8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Improved performance over a raw RepeatModeler2 run</a:t>
            </a:r>
          </a:p>
          <a:p>
            <a:r>
              <a:rPr lang="en-GB" b="1" dirty="0"/>
              <a:t>Reproducibility</a:t>
            </a:r>
            <a:endParaRPr lang="en-GB" dirty="0"/>
          </a:p>
          <a:p>
            <a:pPr lvl="1"/>
            <a:r>
              <a:rPr lang="en-GB" dirty="0"/>
              <a:t>Mathematical rules for consensus formation remove variability associated with human manual curation</a:t>
            </a:r>
          </a:p>
          <a:p>
            <a:pPr lvl="1"/>
            <a:r>
              <a:rPr lang="en-GB" dirty="0"/>
              <a:t>All annotations have been treated equally, so are directly comparable</a:t>
            </a:r>
          </a:p>
          <a:p>
            <a:r>
              <a:rPr lang="en-GB" b="1" dirty="0"/>
              <a:t>More Complete Annotations</a:t>
            </a:r>
          </a:p>
          <a:p>
            <a:pPr lvl="1"/>
            <a:r>
              <a:rPr lang="en-GB" dirty="0"/>
              <a:t>More structural features recognisable after defragmentation</a:t>
            </a:r>
          </a:p>
          <a:p>
            <a:pPr lvl="1"/>
            <a:r>
              <a:rPr lang="en-GB" dirty="0"/>
              <a:t>Reduced number of </a:t>
            </a:r>
            <a:r>
              <a:rPr lang="en-GB" i="1" dirty="0"/>
              <a:t>Unknown </a:t>
            </a:r>
            <a:r>
              <a:rPr lang="en-GB" dirty="0"/>
              <a:t>TE </a:t>
            </a:r>
            <a:r>
              <a:rPr lang="en-GB" dirty="0" err="1"/>
              <a:t>consensi</a:t>
            </a:r>
            <a:endParaRPr lang="en-GB" dirty="0"/>
          </a:p>
          <a:p>
            <a:r>
              <a:rPr lang="en-GB" b="1" dirty="0"/>
              <a:t>Standard Output Formats</a:t>
            </a:r>
          </a:p>
          <a:p>
            <a:pPr lvl="1"/>
            <a:r>
              <a:rPr lang="en-GB" dirty="0">
                <a:cs typeface="Consolas" panose="020B0609020204030204" pitchFamily="49" charset="0"/>
              </a:rPr>
              <a:t>Compatible with common downstream analysis pipelines</a:t>
            </a:r>
            <a:endParaRPr lang="en-GB" sz="2400" dirty="0"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4036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0DCB-C36E-1E66-7559-F3A63D375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F601D-FFD4-D22D-FF12-82CA6A1B3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Annotating TEs and masking them for gene annotation</a:t>
            </a:r>
          </a:p>
          <a:p>
            <a:r>
              <a:rPr lang="en-GB" dirty="0"/>
              <a:t>Quantifying TEs in a new genome assembly</a:t>
            </a:r>
          </a:p>
          <a:p>
            <a:r>
              <a:rPr lang="en-GB" dirty="0"/>
              <a:t>Comparative analyses of TE content and diversity among large numbers of individuals/species</a:t>
            </a:r>
          </a:p>
          <a:p>
            <a:r>
              <a:rPr lang="en-GB" dirty="0"/>
              <a:t>Building new species-specific TE libraries</a:t>
            </a:r>
          </a:p>
          <a:p>
            <a:pPr lvl="1"/>
            <a:r>
              <a:rPr lang="en-GB" dirty="0"/>
              <a:t>I recommend a serial approach</a:t>
            </a:r>
          </a:p>
          <a:p>
            <a:r>
              <a:rPr lang="en-GB" dirty="0"/>
              <a:t>Getting a head start for manual TE curation</a:t>
            </a:r>
          </a:p>
          <a:p>
            <a:pPr lvl="1"/>
            <a:r>
              <a:rPr lang="en-GB" dirty="0"/>
              <a:t>Sequences will have been extended already, so may only require a little extra effort to perfect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2918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690C4-B191-FD2A-CCE3-04198CC1F0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07911"/>
            <a:ext cx="9144000" cy="1487921"/>
          </a:xfrm>
        </p:spPr>
        <p:txBody>
          <a:bodyPr>
            <a:normAutofit fontScale="90000"/>
          </a:bodyPr>
          <a:lstStyle/>
          <a:p>
            <a:r>
              <a:rPr lang="en-GB" sz="5400" dirty="0"/>
              <a:t>What do I still need to be aware of?</a:t>
            </a: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36128D4E-0097-B4DE-0519-A9B0BA4422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93" t="27279" r="42712" b="16666"/>
          <a:stretch/>
        </p:blipFill>
        <p:spPr>
          <a:xfrm rot="16200000">
            <a:off x="4838574" y="1362418"/>
            <a:ext cx="3041794" cy="304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5332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0DCB-C36E-1E66-7559-F3A63D375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 are not replacing manual curation!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F601D-FFD4-D22D-FF12-82CA6A1B3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Key Aim: To improve the quality of TE annotation performed by non-specialists and lower the barrier of entry to high-quality TE annotation</a:t>
            </a:r>
          </a:p>
          <a:p>
            <a:r>
              <a:rPr lang="en-GB" dirty="0"/>
              <a:t>In most cases, TE-focused research will require manual curation</a:t>
            </a:r>
          </a:p>
          <a:p>
            <a:pPr lvl="1"/>
            <a:r>
              <a:rPr lang="en-GB" dirty="0" err="1"/>
              <a:t>MCHelper</a:t>
            </a:r>
            <a:r>
              <a:rPr lang="en-GB" dirty="0"/>
              <a:t>: </a:t>
            </a:r>
            <a:r>
              <a:rPr lang="en-GB" dirty="0">
                <a:hlinkClick r:id="rId3"/>
              </a:rPr>
              <a:t>https://github.com/GonzalezLab/MCHelper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TE-Aid: </a:t>
            </a:r>
            <a:r>
              <a:rPr lang="en-GB" dirty="0">
                <a:hlinkClick r:id="rId4"/>
              </a:rPr>
              <a:t>https://github.com/clemgoub/TE-Aid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5009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CB66C-A676-8F77-CCC0-7A2322202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 need manual curation, how do I maintain my sanity?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AD783-ABE3-85DC-939E-207C1C848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Streamline</a:t>
            </a:r>
          </a:p>
          <a:p>
            <a:pPr lvl="1"/>
            <a:r>
              <a:rPr lang="en-GB" dirty="0"/>
              <a:t>Get a priority list of sequences to curate</a:t>
            </a:r>
          </a:p>
          <a:p>
            <a:pPr lvl="1"/>
            <a:r>
              <a:rPr lang="en-GB" dirty="0" err="1"/>
              <a:t>MCHelper</a:t>
            </a:r>
            <a:r>
              <a:rPr lang="en-GB" dirty="0"/>
              <a:t> will separate false positives and well-annotated sequences to give you a shortlist of candidates for manual curation</a:t>
            </a:r>
          </a:p>
        </p:txBody>
      </p:sp>
      <p:pic>
        <p:nvPicPr>
          <p:cNvPr id="1026" name="Picture 2" descr="MCHelper Flowchart">
            <a:extLst>
              <a:ext uri="{FF2B5EF4-FFF2-40B4-BE49-F238E27FC236}">
                <a16:creationId xmlns:a16="http://schemas.microsoft.com/office/drawing/2014/main" id="{55689EDC-29BE-44AF-05C0-3EAA503FA6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1325" y="3429000"/>
            <a:ext cx="7929349" cy="2841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8C5239-E134-6A70-66E8-A5E760613D7F}"/>
              </a:ext>
            </a:extLst>
          </p:cNvPr>
          <p:cNvSpPr txBox="1"/>
          <p:nvPr/>
        </p:nvSpPr>
        <p:spPr>
          <a:xfrm>
            <a:off x="0" y="6211669"/>
            <a:ext cx="101778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effectLst/>
                <a:latin typeface="Abadi Extra Light" panose="020B0204020104020204" pitchFamily="34" charset="0"/>
              </a:rPr>
              <a:t>Orozco-Arias, S., Sierra, P., Durbin, R., Gonzalez, J. (2023). </a:t>
            </a:r>
            <a:r>
              <a:rPr lang="en-GB" dirty="0" err="1">
                <a:effectLst/>
                <a:latin typeface="Abadi Extra Light" panose="020B0204020104020204" pitchFamily="34" charset="0"/>
              </a:rPr>
              <a:t>MCHelper</a:t>
            </a:r>
            <a:r>
              <a:rPr lang="en-GB" dirty="0">
                <a:effectLst/>
                <a:latin typeface="Abadi Extra Light" panose="020B0204020104020204" pitchFamily="34" charset="0"/>
              </a:rPr>
              <a:t> automatically curates transposable element libraries across species. </a:t>
            </a:r>
            <a:r>
              <a:rPr lang="en-GB" u="sng" dirty="0">
                <a:effectLst/>
                <a:latin typeface="Abadi Extra Light" panose="020B0204020104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https://doi.org/10.1101/2023.10.17.562682</a:t>
            </a:r>
            <a:r>
              <a:rPr lang="en-GB" dirty="0">
                <a:effectLst/>
                <a:latin typeface="Abadi Extra Light" panose="020B0204020104020204" pitchFamily="34" charset="0"/>
              </a:rPr>
              <a:t>. </a:t>
            </a:r>
            <a:r>
              <a:rPr lang="en-GB" dirty="0" err="1">
                <a:effectLst/>
                <a:latin typeface="Abadi Extra Light" panose="020B0204020104020204" pitchFamily="34" charset="0"/>
              </a:rPr>
              <a:t>bioRxiv</a:t>
            </a:r>
            <a:r>
              <a:rPr lang="en-GB" dirty="0">
                <a:effectLst/>
                <a:latin typeface="Abadi Extra Light" panose="020B0204020104020204" pitchFamily="34" charset="0"/>
              </a:rPr>
              <a:t>.</a:t>
            </a:r>
            <a:endParaRPr lang="en-GB" dirty="0">
              <a:latin typeface="Abadi Extra Light" panose="020B02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405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3057CAE-3697-4BED-8BC9-BBE1E07C9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>
                <a:latin typeface="Abadi" panose="020B0604020104020204" pitchFamily="34" charset="0"/>
              </a:rPr>
              <a:t>What Are Transposable Elements (TEs)?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AE7B7E6-66E7-442C-9771-B18131A03E87}"/>
              </a:ext>
            </a:extLst>
          </p:cNvPr>
          <p:cNvCxnSpPr/>
          <p:nvPr/>
        </p:nvCxnSpPr>
        <p:spPr>
          <a:xfrm>
            <a:off x="2056340" y="2901457"/>
            <a:ext cx="8418304" cy="0"/>
          </a:xfrm>
          <a:prstGeom prst="line">
            <a:avLst/>
          </a:prstGeom>
          <a:ln w="7620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1A8726C-AA4C-4D1C-8E51-A4C46B5E0E1A}"/>
              </a:ext>
            </a:extLst>
          </p:cNvPr>
          <p:cNvSpPr/>
          <p:nvPr/>
        </p:nvSpPr>
        <p:spPr>
          <a:xfrm>
            <a:off x="4880570" y="2719465"/>
            <a:ext cx="719295" cy="363984"/>
          </a:xfrm>
          <a:prstGeom prst="rect">
            <a:avLst/>
          </a:prstGeom>
          <a:gradFill flip="none" rotWithShape="1">
            <a:gsLst>
              <a:gs pos="43000">
                <a:srgbClr val="D4972B"/>
              </a:gs>
              <a:gs pos="100000">
                <a:srgbClr val="FFFFFF"/>
              </a:gs>
            </a:gsLst>
            <a:lin ang="16200000" scaled="0"/>
            <a:tileRect/>
          </a:gra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84">
              <a:solidFill>
                <a:srgbClr val="00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4329BE-0E42-41C3-A409-514047BDF8BA}"/>
              </a:ext>
            </a:extLst>
          </p:cNvPr>
          <p:cNvSpPr/>
          <p:nvPr/>
        </p:nvSpPr>
        <p:spPr>
          <a:xfrm>
            <a:off x="6500618" y="2722965"/>
            <a:ext cx="269636" cy="363984"/>
          </a:xfrm>
          <a:prstGeom prst="rect">
            <a:avLst/>
          </a:prstGeom>
          <a:gradFill flip="none" rotWithShape="1">
            <a:gsLst>
              <a:gs pos="43000">
                <a:srgbClr val="D4972B"/>
              </a:gs>
              <a:gs pos="100000">
                <a:srgbClr val="FFFFFF"/>
              </a:gs>
            </a:gsLst>
            <a:lin ang="16200000" scaled="0"/>
            <a:tileRect/>
          </a:gra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84">
              <a:solidFill>
                <a:srgbClr val="0000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9270BD8-3AA6-4A4A-BA8C-13BEB93E685A}"/>
              </a:ext>
            </a:extLst>
          </p:cNvPr>
          <p:cNvSpPr/>
          <p:nvPr/>
        </p:nvSpPr>
        <p:spPr>
          <a:xfrm>
            <a:off x="7780326" y="2722965"/>
            <a:ext cx="719295" cy="363984"/>
          </a:xfrm>
          <a:prstGeom prst="rect">
            <a:avLst/>
          </a:prstGeom>
          <a:gradFill flip="none" rotWithShape="1">
            <a:gsLst>
              <a:gs pos="43000">
                <a:srgbClr val="D4972B"/>
              </a:gs>
              <a:gs pos="100000">
                <a:srgbClr val="FFFFFF"/>
              </a:gs>
            </a:gsLst>
            <a:lin ang="16200000" scaled="0"/>
            <a:tileRect/>
          </a:gra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84">
              <a:solidFill>
                <a:srgbClr val="0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DF8F11-2D8D-498A-A135-B34B6CB4C954}"/>
              </a:ext>
            </a:extLst>
          </p:cNvPr>
          <p:cNvSpPr txBox="1"/>
          <p:nvPr/>
        </p:nvSpPr>
        <p:spPr>
          <a:xfrm>
            <a:off x="1718338" y="2200098"/>
            <a:ext cx="620004" cy="56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86" b="1" dirty="0">
                <a:solidFill>
                  <a:srgbClr val="000000"/>
                </a:solidFill>
              </a:rPr>
              <a:t>5’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BBCB72-93BC-402A-B477-8E8DE999738B}"/>
              </a:ext>
            </a:extLst>
          </p:cNvPr>
          <p:cNvSpPr txBox="1"/>
          <p:nvPr/>
        </p:nvSpPr>
        <p:spPr>
          <a:xfrm>
            <a:off x="10474643" y="2200098"/>
            <a:ext cx="620004" cy="56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86" b="1" dirty="0">
                <a:solidFill>
                  <a:srgbClr val="000000"/>
                </a:solidFill>
              </a:rPr>
              <a:t>3’</a:t>
            </a:r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2E85D63C-0B4E-4DF4-99E8-67654EF76CB9}"/>
              </a:ext>
            </a:extLst>
          </p:cNvPr>
          <p:cNvSpPr/>
          <p:nvPr/>
        </p:nvSpPr>
        <p:spPr>
          <a:xfrm>
            <a:off x="2056339" y="2457951"/>
            <a:ext cx="685971" cy="625498"/>
          </a:xfrm>
          <a:prstGeom prst="triangle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rgbClr val="FFFFFF"/>
              </a:gs>
            </a:gsLst>
            <a:path path="circle">
              <a:fillToRect l="50000" t="50000" r="50000" b="50000"/>
            </a:path>
            <a:tileRect/>
          </a:gra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84">
              <a:solidFill>
                <a:srgbClr val="00000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304E901-6CC7-4517-B10B-C9AE006A94A4}"/>
              </a:ext>
            </a:extLst>
          </p:cNvPr>
          <p:cNvSpPr/>
          <p:nvPr/>
        </p:nvSpPr>
        <p:spPr>
          <a:xfrm>
            <a:off x="9831780" y="2722965"/>
            <a:ext cx="348877" cy="363984"/>
          </a:xfrm>
          <a:prstGeom prst="rect">
            <a:avLst/>
          </a:prstGeom>
          <a:gradFill flip="none" rotWithShape="1">
            <a:gsLst>
              <a:gs pos="43000">
                <a:srgbClr val="D4972B"/>
              </a:gs>
              <a:gs pos="100000">
                <a:srgbClr val="FFFFFF"/>
              </a:gs>
            </a:gsLst>
            <a:lin ang="16200000" scaled="0"/>
            <a:tileRect/>
          </a:gra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84">
              <a:solidFill>
                <a:srgbClr val="000000"/>
              </a:solidFill>
            </a:endParaRP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4211BA79-89A4-4C16-BEF3-32E1B4B7F9A8}"/>
              </a:ext>
            </a:extLst>
          </p:cNvPr>
          <p:cNvSpPr/>
          <p:nvPr/>
        </p:nvSpPr>
        <p:spPr>
          <a:xfrm rot="16200000">
            <a:off x="2279590" y="3052312"/>
            <a:ext cx="228461" cy="730957"/>
          </a:xfrm>
          <a:prstGeom prst="leftBrac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984">
              <a:solidFill>
                <a:srgbClr val="00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FD8554-2FAD-4ECD-A6A9-4374EF5EBBB7}"/>
              </a:ext>
            </a:extLst>
          </p:cNvPr>
          <p:cNvSpPr txBox="1"/>
          <p:nvPr/>
        </p:nvSpPr>
        <p:spPr>
          <a:xfrm>
            <a:off x="1134778" y="3524669"/>
            <a:ext cx="2518083" cy="7030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84" i="1" dirty="0" err="1">
                <a:solidFill>
                  <a:srgbClr val="000000"/>
                </a:solidFill>
                <a:latin typeface="Abadi Extra Light" panose="020B0204020104020204" pitchFamily="34" charset="0"/>
                <a:ea typeface="Roboto" panose="02000000000000000000" pitchFamily="2" charset="0"/>
              </a:rPr>
              <a:t>Cis</a:t>
            </a:r>
            <a:r>
              <a:rPr lang="en-US" sz="1984" dirty="0">
                <a:solidFill>
                  <a:srgbClr val="000000"/>
                </a:solidFill>
                <a:latin typeface="Abadi Extra Light" panose="020B0204020104020204" pitchFamily="34" charset="0"/>
                <a:ea typeface="Roboto" panose="02000000000000000000" pitchFamily="2" charset="0"/>
              </a:rPr>
              <a:t>-regulatory</a:t>
            </a:r>
          </a:p>
          <a:p>
            <a:pPr algn="ctr"/>
            <a:r>
              <a:rPr lang="en-US" sz="1984" dirty="0">
                <a:solidFill>
                  <a:srgbClr val="000000"/>
                </a:solidFill>
                <a:latin typeface="Abadi Extra Light" panose="020B0204020104020204" pitchFamily="34" charset="0"/>
                <a:ea typeface="Roboto" panose="02000000000000000000" pitchFamily="2" charset="0"/>
              </a:rPr>
              <a:t>element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0309858-5C83-45C3-BFD1-C4DE35508C4A}"/>
              </a:ext>
            </a:extLst>
          </p:cNvPr>
          <p:cNvGrpSpPr/>
          <p:nvPr/>
        </p:nvGrpSpPr>
        <p:grpSpPr>
          <a:xfrm>
            <a:off x="3572603" y="2516474"/>
            <a:ext cx="1754604" cy="1711208"/>
            <a:chOff x="2210697" y="1948645"/>
            <a:chExt cx="1591745" cy="155237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EA27923-6EEC-4010-A31E-9B6AF60AAD73}"/>
                </a:ext>
              </a:extLst>
            </p:cNvPr>
            <p:cNvGrpSpPr/>
            <p:nvPr/>
          </p:nvGrpSpPr>
          <p:grpSpPr>
            <a:xfrm>
              <a:off x="3012028" y="1948645"/>
              <a:ext cx="385233" cy="315130"/>
              <a:chOff x="5456767" y="1301750"/>
              <a:chExt cx="385233" cy="315130"/>
            </a:xfrm>
          </p:grpSpPr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A977AD3E-A142-4889-8D51-45C271A46597}"/>
                  </a:ext>
                </a:extLst>
              </p:cNvPr>
              <p:cNvCxnSpPr/>
              <p:nvPr/>
            </p:nvCxnSpPr>
            <p:spPr>
              <a:xfrm>
                <a:off x="5456767" y="1320800"/>
                <a:ext cx="385233" cy="0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01FCD123-3D90-40ED-B9E0-4B981EA06E22}"/>
                  </a:ext>
                </a:extLst>
              </p:cNvPr>
              <p:cNvCxnSpPr/>
              <p:nvPr/>
            </p:nvCxnSpPr>
            <p:spPr>
              <a:xfrm>
                <a:off x="5456767" y="1301750"/>
                <a:ext cx="0" cy="315130"/>
              </a:xfrm>
              <a:prstGeom prst="line">
                <a:avLst/>
              </a:prstGeom>
              <a:ln w="38100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BBAE0C3-4AB2-42A4-9861-11210F38DB15}"/>
                </a:ext>
              </a:extLst>
            </p:cNvPr>
            <p:cNvGrpSpPr/>
            <p:nvPr/>
          </p:nvGrpSpPr>
          <p:grpSpPr>
            <a:xfrm>
              <a:off x="2210697" y="2708833"/>
              <a:ext cx="1591745" cy="792189"/>
              <a:chOff x="2210697" y="2708833"/>
              <a:chExt cx="1591745" cy="792189"/>
            </a:xfrm>
          </p:grpSpPr>
          <p:sp>
            <p:nvSpPr>
              <p:cNvPr id="18" name="Left Brace 17">
                <a:extLst>
                  <a:ext uri="{FF2B5EF4-FFF2-40B4-BE49-F238E27FC236}">
                    <a16:creationId xmlns:a16="http://schemas.microsoft.com/office/drawing/2014/main" id="{8EE1F71E-31A9-4CAE-8CFC-2D5AEF4ED116}"/>
                  </a:ext>
                </a:extLst>
              </p:cNvPr>
              <p:cNvSpPr/>
              <p:nvPr/>
            </p:nvSpPr>
            <p:spPr>
              <a:xfrm rot="16200000">
                <a:off x="2908400" y="2691595"/>
                <a:ext cx="207256" cy="241732"/>
              </a:xfrm>
              <a:prstGeom prst="leftBrac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984">
                  <a:solidFill>
                    <a:srgbClr val="000000"/>
                  </a:solidFill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AFCE271F-52BD-4322-8447-F773FAA7721D}"/>
                  </a:ext>
                </a:extLst>
              </p:cNvPr>
              <p:cNvSpPr txBox="1"/>
              <p:nvPr/>
            </p:nvSpPr>
            <p:spPr>
              <a:xfrm>
                <a:off x="2210697" y="2863261"/>
                <a:ext cx="1591745" cy="6377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984" dirty="0">
                    <a:solidFill>
                      <a:srgbClr val="000000"/>
                    </a:solidFill>
                    <a:latin typeface="Abadi Extra Light" panose="020B0204020104020204" pitchFamily="34" charset="0"/>
                    <a:ea typeface="Roboto" panose="02000000000000000000" pitchFamily="2" charset="0"/>
                  </a:rPr>
                  <a:t>Transcription start site</a:t>
                </a:r>
              </a:p>
            </p:txBody>
          </p:sp>
        </p:grpSp>
      </p:grpSp>
      <p:sp>
        <p:nvSpPr>
          <p:cNvPr id="22" name="Left Brace 21">
            <a:extLst>
              <a:ext uri="{FF2B5EF4-FFF2-40B4-BE49-F238E27FC236}">
                <a16:creationId xmlns:a16="http://schemas.microsoft.com/office/drawing/2014/main" id="{7D4FCBFC-3FB1-4B28-AE16-DFF462E6C99E}"/>
              </a:ext>
            </a:extLst>
          </p:cNvPr>
          <p:cNvSpPr/>
          <p:nvPr/>
        </p:nvSpPr>
        <p:spPr>
          <a:xfrm rot="16200000">
            <a:off x="7442762" y="819444"/>
            <a:ext cx="225781" cy="5250012"/>
          </a:xfrm>
          <a:prstGeom prst="leftBrac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984">
              <a:solidFill>
                <a:srgbClr val="00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5F6A39C-04D5-413D-A089-8FF25568C09A}"/>
              </a:ext>
            </a:extLst>
          </p:cNvPr>
          <p:cNvSpPr txBox="1"/>
          <p:nvPr/>
        </p:nvSpPr>
        <p:spPr>
          <a:xfrm>
            <a:off x="5997035" y="3542776"/>
            <a:ext cx="3163715" cy="397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84" dirty="0">
                <a:solidFill>
                  <a:srgbClr val="000000"/>
                </a:solidFill>
                <a:latin typeface="Abadi Extra Light" panose="020B0204020104020204" pitchFamily="34" charset="0"/>
                <a:ea typeface="Roboto" panose="02000000000000000000" pitchFamily="2" charset="0"/>
              </a:rPr>
              <a:t>Gene exons and introns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253C709-3F16-4522-8F75-596F4CA4CB0B}"/>
              </a:ext>
            </a:extLst>
          </p:cNvPr>
          <p:cNvSpPr/>
          <p:nvPr/>
        </p:nvSpPr>
        <p:spPr>
          <a:xfrm>
            <a:off x="3312406" y="2719465"/>
            <a:ext cx="896513" cy="363984"/>
          </a:xfrm>
          <a:prstGeom prst="rect">
            <a:avLst/>
          </a:prstGeom>
          <a:gradFill flip="none" rotWithShape="1">
            <a:gsLst>
              <a:gs pos="0">
                <a:srgbClr val="008000"/>
              </a:gs>
              <a:gs pos="100000">
                <a:srgbClr val="FFFFFF"/>
              </a:gs>
            </a:gsLst>
            <a:lin ang="16200000" scaled="0"/>
            <a:tileRect/>
          </a:gra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84">
              <a:solidFill>
                <a:srgbClr val="00000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A0E67CA-2EC0-4231-9B72-5D618B12FCC2}"/>
              </a:ext>
            </a:extLst>
          </p:cNvPr>
          <p:cNvSpPr/>
          <p:nvPr/>
        </p:nvSpPr>
        <p:spPr>
          <a:xfrm>
            <a:off x="1967637" y="2725140"/>
            <a:ext cx="896513" cy="363984"/>
          </a:xfrm>
          <a:prstGeom prst="rect">
            <a:avLst/>
          </a:prstGeom>
          <a:gradFill flip="none" rotWithShape="1">
            <a:gsLst>
              <a:gs pos="0">
                <a:srgbClr val="008000"/>
              </a:gs>
              <a:gs pos="100000">
                <a:srgbClr val="FFFFFF"/>
              </a:gs>
            </a:gsLst>
            <a:lin ang="16200000" scaled="0"/>
            <a:tileRect/>
          </a:gra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84">
              <a:solidFill>
                <a:srgbClr val="000000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40CD64A-A8F0-4CDA-BC1A-903BB3535089}"/>
              </a:ext>
            </a:extLst>
          </p:cNvPr>
          <p:cNvSpPr/>
          <p:nvPr/>
        </p:nvSpPr>
        <p:spPr>
          <a:xfrm>
            <a:off x="6227159" y="2725158"/>
            <a:ext cx="896513" cy="363984"/>
          </a:xfrm>
          <a:prstGeom prst="rect">
            <a:avLst/>
          </a:prstGeom>
          <a:gradFill flip="none" rotWithShape="1">
            <a:gsLst>
              <a:gs pos="0">
                <a:srgbClr val="008000"/>
              </a:gs>
              <a:gs pos="100000">
                <a:srgbClr val="FFFFFF"/>
              </a:gs>
            </a:gsLst>
            <a:lin ang="16200000" scaled="0"/>
            <a:tileRect/>
          </a:gra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84">
              <a:solidFill>
                <a:srgbClr val="000000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62E1268-CC1A-44AA-AEFC-2C602C2E2C4B}"/>
              </a:ext>
            </a:extLst>
          </p:cNvPr>
          <p:cNvSpPr/>
          <p:nvPr/>
        </p:nvSpPr>
        <p:spPr>
          <a:xfrm>
            <a:off x="8692520" y="2725158"/>
            <a:ext cx="896513" cy="363984"/>
          </a:xfrm>
          <a:prstGeom prst="rect">
            <a:avLst/>
          </a:prstGeom>
          <a:gradFill flip="none" rotWithShape="1">
            <a:gsLst>
              <a:gs pos="43000">
                <a:srgbClr val="D4972B"/>
              </a:gs>
              <a:gs pos="100000">
                <a:srgbClr val="FFFFFF"/>
              </a:gs>
            </a:gsLst>
            <a:lin ang="16200000" scaled="0"/>
            <a:tileRect/>
          </a:gra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84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EFFD6E6-6703-4A96-814C-DF49A631A878}"/>
              </a:ext>
            </a:extLst>
          </p:cNvPr>
          <p:cNvSpPr/>
          <p:nvPr/>
        </p:nvSpPr>
        <p:spPr>
          <a:xfrm>
            <a:off x="8692520" y="2725158"/>
            <a:ext cx="896513" cy="363984"/>
          </a:xfrm>
          <a:prstGeom prst="rect">
            <a:avLst/>
          </a:prstGeom>
          <a:gradFill flip="none" rotWithShape="1">
            <a:gsLst>
              <a:gs pos="0">
                <a:srgbClr val="008000"/>
              </a:gs>
              <a:gs pos="100000">
                <a:srgbClr val="FFFFFF"/>
              </a:gs>
            </a:gsLst>
            <a:lin ang="16200000" scaled="0"/>
            <a:tileRect/>
          </a:gradFill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84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2864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8" grpId="0" animBg="1"/>
      <p:bldP spid="28" grpId="1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CB66C-A676-8F77-CCC0-7A2322202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 need manual curation, how do I maintain my sanity?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AD783-ABE3-85DC-939E-207C1C848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Start at the end of Earl Grey</a:t>
            </a:r>
          </a:p>
          <a:p>
            <a:pPr lvl="1"/>
            <a:r>
              <a:rPr lang="en-GB" dirty="0"/>
              <a:t>Sequences have already been extended, so in most cases do not need further extension</a:t>
            </a:r>
          </a:p>
          <a:p>
            <a:r>
              <a:rPr lang="en-GB" dirty="0"/>
              <a:t>Use the help</a:t>
            </a:r>
          </a:p>
          <a:p>
            <a:pPr lvl="1"/>
            <a:r>
              <a:rPr lang="en-GB" dirty="0"/>
              <a:t>Use TE-Aid to generate the plots and get familiar with TE features</a:t>
            </a:r>
          </a:p>
        </p:txBody>
      </p:sp>
    </p:spTree>
    <p:extLst>
      <p:ext uri="{BB962C8B-B14F-4D97-AF65-F5344CB8AC3E}">
        <p14:creationId xmlns:p14="http://schemas.microsoft.com/office/powerpoint/2010/main" val="9596244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CB66C-A676-8F77-CCC0-7A2322202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 need manual curation, how do I maintain my sanity?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2DCC767-9489-9A62-CD38-8A654EDFE5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890" y="1752758"/>
            <a:ext cx="8454219" cy="4751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48694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C09F4-F649-4C02-1B56-5B3E1846A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5500" y="1776807"/>
            <a:ext cx="2921000" cy="1325563"/>
          </a:xfrm>
        </p:spPr>
        <p:txBody>
          <a:bodyPr/>
          <a:lstStyle/>
          <a:p>
            <a:pPr algn="ctr"/>
            <a:r>
              <a:rPr lang="en-GB" dirty="0"/>
              <a:t>Questions?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AA87030-EE86-2F5D-23F8-8F2DDD5AFE60}"/>
              </a:ext>
            </a:extLst>
          </p:cNvPr>
          <p:cNvGrpSpPr/>
          <p:nvPr/>
        </p:nvGrpSpPr>
        <p:grpSpPr>
          <a:xfrm>
            <a:off x="7783924" y="6211669"/>
            <a:ext cx="4408076" cy="646331"/>
            <a:chOff x="88900" y="5695434"/>
            <a:chExt cx="4408076" cy="646331"/>
          </a:xfrm>
        </p:grpSpPr>
        <p:pic>
          <p:nvPicPr>
            <p:cNvPr id="9" name="Picture 8" descr="A black cat in a circle&#10;&#10;Description automatically generated">
              <a:extLst>
                <a:ext uri="{FF2B5EF4-FFF2-40B4-BE49-F238E27FC236}">
                  <a16:creationId xmlns:a16="http://schemas.microsoft.com/office/drawing/2014/main" id="{B6A157F8-D13C-F033-5069-C564D25536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00" y="5713799"/>
              <a:ext cx="609600" cy="6096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358A47C-FAAB-6326-32CB-40E87AC3059B}"/>
                </a:ext>
              </a:extLst>
            </p:cNvPr>
            <p:cNvSpPr txBox="1"/>
            <p:nvPr/>
          </p:nvSpPr>
          <p:spPr>
            <a:xfrm>
              <a:off x="698500" y="5695434"/>
              <a:ext cx="379847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latin typeface="Abadi Extra Light" panose="020B0204020104020204" pitchFamily="34" charset="0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https://github.com/TobyBaril</a:t>
              </a:r>
              <a:endParaRPr lang="en-GB" dirty="0">
                <a:latin typeface="Abadi Extra Light" panose="020B0204020104020204" pitchFamily="34" charset="0"/>
              </a:endParaRPr>
            </a:p>
            <a:p>
              <a:pPr algn="ctr"/>
              <a:r>
                <a:rPr lang="en-GB" dirty="0">
                  <a:latin typeface="Abadi Extra Light" panose="020B0204020104020204" pitchFamily="34" charset="0"/>
                  <a:hlinkClick r:id="rId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https://github.com/TobyBaril/EarlGrey</a:t>
              </a:r>
              <a:endParaRPr lang="en-GB" dirty="0">
                <a:latin typeface="Abadi Extra Light" panose="020B0204020104020204" pitchFamily="34" charset="0"/>
              </a:endParaRPr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DE5BA10B-D7D0-53E4-AF6C-4295A690C861}"/>
              </a:ext>
            </a:extLst>
          </p:cNvPr>
          <p:cNvSpPr txBox="1">
            <a:spLocks/>
          </p:cNvSpPr>
          <p:nvPr/>
        </p:nvSpPr>
        <p:spPr>
          <a:xfrm>
            <a:off x="0" y="152400"/>
            <a:ext cx="3619500" cy="52197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badi" panose="020B0604020104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/>
              <a:t>Acknowledgements</a:t>
            </a:r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 err="1"/>
              <a:t>Dr.</a:t>
            </a:r>
            <a:r>
              <a:rPr lang="en-GB" sz="2000" dirty="0"/>
              <a:t> James Galbraith</a:t>
            </a:r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 err="1"/>
              <a:t>Dr.</a:t>
            </a:r>
            <a:r>
              <a:rPr lang="en-GB" sz="2000" dirty="0"/>
              <a:t> Alex Hayward</a:t>
            </a:r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r>
              <a:rPr lang="en-GB" sz="2000" dirty="0"/>
              <a:t>Prof. Daniel </a:t>
            </a:r>
            <a:r>
              <a:rPr lang="en-GB" sz="2000" dirty="0" err="1"/>
              <a:t>Croll</a:t>
            </a:r>
            <a:endParaRPr lang="en-GB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962BBC-47F9-B16F-C898-86E5AC29733B}"/>
              </a:ext>
            </a:extLst>
          </p:cNvPr>
          <p:cNvSpPr txBox="1"/>
          <p:nvPr/>
        </p:nvSpPr>
        <p:spPr>
          <a:xfrm>
            <a:off x="4526877" y="4713890"/>
            <a:ext cx="3138246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 Extra Light" panose="020B0204020104020204" pitchFamily="34" charset="0"/>
                <a:ea typeface="+mn-ea"/>
                <a:cs typeface="+mn-cs"/>
              </a:rPr>
              <a:t>tobias.baril@unine.ch</a:t>
            </a: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badi Extra Light" panose="020B0204020104020204" pitchFamily="34" charset="0"/>
              <a:ea typeface="+mn-ea"/>
              <a:cs typeface="+mn-cs"/>
            </a:endParaRPr>
          </a:p>
        </p:txBody>
      </p:sp>
      <p:pic>
        <p:nvPicPr>
          <p:cNvPr id="17" name="Picture 16" descr="A purple rectangle with text&#10;&#10;Description automatically generated">
            <a:extLst>
              <a:ext uri="{FF2B5EF4-FFF2-40B4-BE49-F238E27FC236}">
                <a16:creationId xmlns:a16="http://schemas.microsoft.com/office/drawing/2014/main" id="{AA4E7249-3282-BE60-DC15-6A37E58406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2001" y="5138622"/>
            <a:ext cx="2921000" cy="705271"/>
          </a:xfrm>
          <a:prstGeom prst="rect">
            <a:avLst/>
          </a:prstGeom>
        </p:spPr>
      </p:pic>
      <p:pic>
        <p:nvPicPr>
          <p:cNvPr id="19" name="Picture 18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0AB1146D-312B-1F8B-C352-48C942CAAB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2941" y="6053967"/>
            <a:ext cx="3259121" cy="724249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A3FF71A-CDEA-7A7B-2C8A-F4C256AF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3975" y="542312"/>
            <a:ext cx="971550" cy="104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CE2C879-4BA0-662A-24E0-06804D0CCB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452" y="1912018"/>
            <a:ext cx="981073" cy="104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ember portrait">
            <a:extLst>
              <a:ext uri="{FF2B5EF4-FFF2-40B4-BE49-F238E27FC236}">
                <a16:creationId xmlns:a16="http://schemas.microsoft.com/office/drawing/2014/main" id="{C7AB5F30-D412-4E96-DEA2-1F396611C0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115" y="3428999"/>
            <a:ext cx="1055745" cy="1045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 descr="Logo&#10;&#10;Description automatically generated">
            <a:extLst>
              <a:ext uri="{FF2B5EF4-FFF2-40B4-BE49-F238E27FC236}">
                <a16:creationId xmlns:a16="http://schemas.microsoft.com/office/drawing/2014/main" id="{8C784BE5-D34C-1E13-084A-6CB5911F2E33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93" t="27279" r="42712" b="16666"/>
          <a:stretch/>
        </p:blipFill>
        <p:spPr>
          <a:xfrm rot="16200000">
            <a:off x="5356094" y="2773496"/>
            <a:ext cx="1698625" cy="1702757"/>
          </a:xfrm>
          <a:prstGeom prst="rect">
            <a:avLst/>
          </a:prstGeom>
        </p:spPr>
      </p:pic>
      <p:pic>
        <p:nvPicPr>
          <p:cNvPr id="21" name="Picture 20" descr="A picture containing text&#10;&#10;Description automatically generated">
            <a:extLst>
              <a:ext uri="{FF2B5EF4-FFF2-40B4-BE49-F238E27FC236}">
                <a16:creationId xmlns:a16="http://schemas.microsoft.com/office/drawing/2014/main" id="{CA337C55-1D5F-2F24-0B59-A34288538201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6889" t="4450" r="56123" b="87733"/>
          <a:stretch/>
        </p:blipFill>
        <p:spPr>
          <a:xfrm>
            <a:off x="9599316" y="74952"/>
            <a:ext cx="2487793" cy="934720"/>
          </a:xfrm>
          <a:prstGeom prst="rect">
            <a:avLst/>
          </a:prstGeom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35DBB345-5A0C-B059-67B7-8DB74FEEF6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1821" y="821087"/>
            <a:ext cx="2580179" cy="1103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0746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77FDA-8721-1FA1-3710-9599567CA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do we care about accurate TE annotation?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EED5B-0BE9-B6F5-5311-2108B6FC8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2400" dirty="0">
                <a:cs typeface="Consolas" panose="020B0609020204030204" pitchFamily="49" charset="0"/>
              </a:rPr>
              <a:t>Closely related species can exhibit considerable differences in TE load</a:t>
            </a:r>
          </a:p>
          <a:p>
            <a:endParaRPr lang="en-GB" sz="2400" dirty="0">
              <a:cs typeface="Consolas" panose="020B0609020204030204" pitchFamily="49" charset="0"/>
            </a:endParaRPr>
          </a:p>
          <a:p>
            <a:endParaRPr lang="en-GB" sz="2400" dirty="0">
              <a:cs typeface="Consolas" panose="020B0609020204030204" pitchFamily="49" charset="0"/>
            </a:endParaRPr>
          </a:p>
          <a:p>
            <a:endParaRPr lang="en-GB" sz="2400" dirty="0">
              <a:cs typeface="Consolas" panose="020B0609020204030204" pitchFamily="49" charset="0"/>
            </a:endParaRPr>
          </a:p>
          <a:p>
            <a:endParaRPr lang="en-GB" sz="2400" dirty="0">
              <a:cs typeface="Consolas" panose="020B0609020204030204" pitchFamily="49" charset="0"/>
            </a:endParaRPr>
          </a:p>
          <a:p>
            <a:endParaRPr lang="en-GB" sz="2400" dirty="0">
              <a:cs typeface="Consolas" panose="020B0609020204030204" pitchFamily="49" charset="0"/>
            </a:endParaRPr>
          </a:p>
          <a:p>
            <a:endParaRPr lang="en-GB" sz="2400" dirty="0">
              <a:cs typeface="Consolas" panose="020B0609020204030204" pitchFamily="49" charset="0"/>
            </a:endParaRPr>
          </a:p>
          <a:p>
            <a:r>
              <a:rPr lang="en-GB" sz="2400" dirty="0">
                <a:cs typeface="Consolas" panose="020B0609020204030204" pitchFamily="49" charset="0"/>
              </a:rPr>
              <a:t>Better TE libraries enable more accurate TE prediction</a:t>
            </a:r>
          </a:p>
          <a:p>
            <a:pPr lvl="1"/>
            <a:r>
              <a:rPr lang="en-GB" sz="2000" dirty="0">
                <a:cs typeface="Consolas" panose="020B0609020204030204" pitchFamily="49" charset="0"/>
              </a:rPr>
              <a:t>Reduce presence of multi-copy genes and other host genes in databases</a:t>
            </a:r>
          </a:p>
          <a:p>
            <a:pPr lvl="1"/>
            <a:r>
              <a:rPr lang="en-GB" sz="2000" dirty="0">
                <a:cs typeface="Consolas" panose="020B0609020204030204" pitchFamily="49" charset="0"/>
              </a:rPr>
              <a:t>Reduce duplication of effort. Well-curated TE libraries facilitate scientific studies and reduce the need for reannotation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ADCA80-26EE-FA5A-4904-FB89FC7986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4" t="15186" r="625" b="12916"/>
          <a:stretch/>
        </p:blipFill>
        <p:spPr>
          <a:xfrm>
            <a:off x="838199" y="2334993"/>
            <a:ext cx="10616367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055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77FDA-8721-1FA1-3710-9599567CA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do we care about accurate TE annotation?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EED5B-0BE9-B6F5-5311-2108B6FC8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2400" dirty="0">
                <a:cs typeface="Consolas" panose="020B0609020204030204" pitchFamily="49" charset="0"/>
              </a:rPr>
              <a:t>Closely related species can exhibit considerable differences in TE load</a:t>
            </a:r>
          </a:p>
          <a:p>
            <a:endParaRPr lang="en-GB" sz="2400" dirty="0">
              <a:cs typeface="Consolas" panose="020B0609020204030204" pitchFamily="49" charset="0"/>
            </a:endParaRPr>
          </a:p>
          <a:p>
            <a:endParaRPr lang="en-GB" sz="2400" dirty="0">
              <a:cs typeface="Consolas" panose="020B0609020204030204" pitchFamily="49" charset="0"/>
            </a:endParaRPr>
          </a:p>
          <a:p>
            <a:endParaRPr lang="en-GB" sz="2400" dirty="0">
              <a:cs typeface="Consolas" panose="020B0609020204030204" pitchFamily="49" charset="0"/>
            </a:endParaRPr>
          </a:p>
          <a:p>
            <a:endParaRPr lang="en-GB" sz="2400" dirty="0">
              <a:cs typeface="Consolas" panose="020B0609020204030204" pitchFamily="49" charset="0"/>
            </a:endParaRPr>
          </a:p>
          <a:p>
            <a:endParaRPr lang="en-GB" sz="2400" dirty="0">
              <a:cs typeface="Consolas" panose="020B0609020204030204" pitchFamily="49" charset="0"/>
            </a:endParaRPr>
          </a:p>
          <a:p>
            <a:endParaRPr lang="en-GB" sz="2400" dirty="0">
              <a:cs typeface="Consolas" panose="020B0609020204030204" pitchFamily="49" charset="0"/>
            </a:endParaRPr>
          </a:p>
          <a:p>
            <a:r>
              <a:rPr lang="en-GB" sz="2400" dirty="0">
                <a:cs typeface="Consolas" panose="020B0609020204030204" pitchFamily="49" charset="0"/>
              </a:rPr>
              <a:t>Better TE libraries enable more accurate TE prediction</a:t>
            </a:r>
          </a:p>
          <a:p>
            <a:pPr lvl="1"/>
            <a:r>
              <a:rPr lang="en-GB" sz="2000" dirty="0">
                <a:cs typeface="Consolas" panose="020B0609020204030204" pitchFamily="49" charset="0"/>
              </a:rPr>
              <a:t>Reduce presence of multi-copy genes and other host genes in databases</a:t>
            </a:r>
          </a:p>
          <a:p>
            <a:pPr lvl="1"/>
            <a:r>
              <a:rPr lang="en-GB" sz="2000" dirty="0">
                <a:cs typeface="Consolas" panose="020B0609020204030204" pitchFamily="49" charset="0"/>
              </a:rPr>
              <a:t>Reduce duplication of effort. Well-curated TE libraries facilitate scientific studies and reduce the need for reannotation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D7036F-53A9-87C6-D7C9-85BD9B8497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4" t="15186" r="625" b="12916"/>
          <a:stretch/>
        </p:blipFill>
        <p:spPr>
          <a:xfrm>
            <a:off x="3690534" y="2443070"/>
            <a:ext cx="4810931" cy="197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839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690C4-B191-FD2A-CCE3-04198CC1F0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07912"/>
            <a:ext cx="9144000" cy="916888"/>
          </a:xfrm>
        </p:spPr>
        <p:txBody>
          <a:bodyPr>
            <a:normAutofit/>
          </a:bodyPr>
          <a:lstStyle/>
          <a:p>
            <a:r>
              <a:rPr lang="en-GB" dirty="0"/>
              <a:t>Getting Started</a:t>
            </a:r>
            <a:endParaRPr lang="en-GB" sz="3100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36128D4E-0097-B4DE-0519-A9B0BA4422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93" t="27279" r="42712" b="16666"/>
          <a:stretch/>
        </p:blipFill>
        <p:spPr>
          <a:xfrm rot="16200000">
            <a:off x="4838574" y="1362418"/>
            <a:ext cx="3041794" cy="304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187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AAA40-84AE-CF95-0F80-B09B1D89B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E2C9C-ECB5-5AD9-16E5-F66AA9B2C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Genome to be annotated :</a:t>
            </a:r>
          </a:p>
          <a:p>
            <a:pPr marL="457200" lvl="1" indent="0" algn="ctr">
              <a:buNone/>
            </a:pP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/workspace/NC_045808_EarlWorkshop.fasta</a:t>
            </a:r>
          </a:p>
          <a:p>
            <a:r>
              <a:rPr lang="en-GB" dirty="0"/>
              <a:t>Earl Grey Command:</a:t>
            </a:r>
          </a:p>
          <a:p>
            <a:pPr marL="457200" lvl="1" indent="0" algn="ctr">
              <a:buNone/>
            </a:pP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earlGrey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–g /workspace/NC_045808_EarlWorkshop.fasta \</a:t>
            </a:r>
          </a:p>
          <a:p>
            <a:pPr marL="457200" lvl="1" indent="0" algn="ctr">
              <a:buNone/>
            </a:pP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–s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monarchDemo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\</a:t>
            </a:r>
          </a:p>
          <a:p>
            <a:pPr marL="457200" lvl="1" indent="0" algn="ctr">
              <a:buNone/>
            </a:pP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-o /workspace/ </a:t>
            </a:r>
            <a:r>
              <a:rPr lang="en-GB" dirty="0">
                <a:latin typeface="Abadi" panose="020B0604020104020204" pitchFamily="34" charset="0"/>
                <a:cs typeface="Consolas" panose="020B0609020204030204" pitchFamily="49" charset="0"/>
              </a:rPr>
              <a:t>\</a:t>
            </a:r>
          </a:p>
          <a:p>
            <a:pPr marL="457200" lvl="1" indent="0" algn="ctr">
              <a:buNone/>
            </a:pPr>
            <a:r>
              <a:rPr lang="en-GB" dirty="0">
                <a:latin typeface="Abadi" panose="020B0604020104020204" pitchFamily="34" charset="0"/>
                <a:cs typeface="Consolas" panose="020B0609020204030204" pitchFamily="49" charset="0"/>
              </a:rPr>
              <a:t>-t 8</a:t>
            </a:r>
            <a:endParaRPr lang="en-GB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6333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690C4-B191-FD2A-CCE3-04198CC1F0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07912"/>
            <a:ext cx="9144000" cy="1624398"/>
          </a:xfrm>
        </p:spPr>
        <p:txBody>
          <a:bodyPr>
            <a:normAutofit fontScale="90000"/>
          </a:bodyPr>
          <a:lstStyle/>
          <a:p>
            <a:r>
              <a:rPr lang="en-GB" dirty="0"/>
              <a:t>Why make another TE annotation pipeline?</a:t>
            </a:r>
            <a:endParaRPr lang="en-GB" sz="3100" dirty="0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36128D4E-0097-B4DE-0519-A9B0BA4422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93" t="27279" r="42712" b="16666"/>
          <a:stretch/>
        </p:blipFill>
        <p:spPr>
          <a:xfrm rot="16200000">
            <a:off x="4838574" y="1362418"/>
            <a:ext cx="3041794" cy="304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523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2100</TotalTime>
  <Words>2276</Words>
  <Application>Microsoft Macintosh PowerPoint</Application>
  <PresentationFormat>Widescreen</PresentationFormat>
  <Paragraphs>372</Paragraphs>
  <Slides>42</Slides>
  <Notes>41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Abadi</vt:lpstr>
      <vt:lpstr>Abadi Extra Light</vt:lpstr>
      <vt:lpstr>Arial</vt:lpstr>
      <vt:lpstr>Calibri</vt:lpstr>
      <vt:lpstr>Consolas</vt:lpstr>
      <vt:lpstr>Office Theme</vt:lpstr>
      <vt:lpstr>Getting Started – Please do this before the workshop</vt:lpstr>
      <vt:lpstr>Annotating Transposable Elements with Earl Grey A Beginner’s Guide</vt:lpstr>
      <vt:lpstr>What Are Transposable Elements (TEs)?</vt:lpstr>
      <vt:lpstr>What Are Transposable Elements (TEs)?</vt:lpstr>
      <vt:lpstr>Why do we care about accurate TE annotation?</vt:lpstr>
      <vt:lpstr>Why do we care about accurate TE annotation?</vt:lpstr>
      <vt:lpstr>Getting Started</vt:lpstr>
      <vt:lpstr>Getting Started</vt:lpstr>
      <vt:lpstr>Why make another TE annotation pipeline?</vt:lpstr>
      <vt:lpstr>Why make another TE annotation pipeline?</vt:lpstr>
      <vt:lpstr>Why make another TE annotation pipeline?</vt:lpstr>
      <vt:lpstr>The aims of Earl Grey</vt:lpstr>
      <vt:lpstr>What does Earl Grey do?</vt:lpstr>
      <vt:lpstr>The Pipeline: An Overview</vt:lpstr>
      <vt:lpstr>1. Preparation of input genome </vt:lpstr>
      <vt:lpstr>2. [OPTIONAL] Masking of known repeats</vt:lpstr>
      <vt:lpstr>3. De-novo TE Identification</vt:lpstr>
      <vt:lpstr>4. Verifying RepeatModeler2 runs</vt:lpstr>
      <vt:lpstr>5. BEAT – Blast, Extend, Align, Trim</vt:lpstr>
      <vt:lpstr>5. BEAT – BLAST, Extend, Align, Trim</vt:lpstr>
      <vt:lpstr>5. BEAT – BLAST, Extend, Align, Trim</vt:lpstr>
      <vt:lpstr>5. BEAT – BLAST, Extend, Align, Trim</vt:lpstr>
      <vt:lpstr>5. BEAT – BLAST, Extend, Align, Trim</vt:lpstr>
      <vt:lpstr>5. BEAT – Satellite and Tandem Repeats</vt:lpstr>
      <vt:lpstr>5. BEAT – Reclassification of TE Consensi</vt:lpstr>
      <vt:lpstr>6. [OPTIONAL] Reduce TE Library Redundancy</vt:lpstr>
      <vt:lpstr>7. [OPTIONAL] Combine TE Libraries</vt:lpstr>
      <vt:lpstr>8. Annotation of the Input Genome Assembly</vt:lpstr>
      <vt:lpstr>9. Identification of full-length LTRs</vt:lpstr>
      <vt:lpstr>10-12. Repeat Defragmentation</vt:lpstr>
      <vt:lpstr>13. Final Filtering</vt:lpstr>
      <vt:lpstr>14. Summarising Results</vt:lpstr>
      <vt:lpstr>14. Summarising Results</vt:lpstr>
      <vt:lpstr>Why is Earl Grey useful?</vt:lpstr>
      <vt:lpstr>Benefits of Earl Grey</vt:lpstr>
      <vt:lpstr>Use Cases</vt:lpstr>
      <vt:lpstr>What do I still need to be aware of?</vt:lpstr>
      <vt:lpstr>We are not replacing manual curation!</vt:lpstr>
      <vt:lpstr>I need manual curation, how do I maintain my sanity?</vt:lpstr>
      <vt:lpstr>I need manual curation, how do I maintain my sanity?</vt:lpstr>
      <vt:lpstr>I need manual curation, how do I maintain my sanity?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Adaptive TEs in Zymoseptoria tritici</dc:title>
  <dc:creator>Tobias Baril</dc:creator>
  <cp:lastModifiedBy>BARIL Tobias</cp:lastModifiedBy>
  <cp:revision>291</cp:revision>
  <cp:lastPrinted>2023-09-21T08:30:13Z</cp:lastPrinted>
  <dcterms:created xsi:type="dcterms:W3CDTF">2023-03-22T09:38:11Z</dcterms:created>
  <dcterms:modified xsi:type="dcterms:W3CDTF">2024-02-27T09:51:17Z</dcterms:modified>
</cp:coreProperties>
</file>

<file path=docProps/thumbnail.jpeg>
</file>